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453" r:id="rId2"/>
    <p:sldId id="259" r:id="rId3"/>
    <p:sldId id="264" r:id="rId4"/>
    <p:sldId id="336" r:id="rId5"/>
    <p:sldId id="280" r:id="rId6"/>
    <p:sldId id="291" r:id="rId7"/>
    <p:sldId id="298" r:id="rId8"/>
    <p:sldId id="272" r:id="rId9"/>
    <p:sldId id="268" r:id="rId10"/>
    <p:sldId id="275" r:id="rId11"/>
    <p:sldId id="274" r:id="rId12"/>
    <p:sldId id="278" r:id="rId13"/>
    <p:sldId id="302" r:id="rId14"/>
    <p:sldId id="301" r:id="rId15"/>
    <p:sldId id="307" r:id="rId16"/>
    <p:sldId id="309" r:id="rId17"/>
    <p:sldId id="334" r:id="rId18"/>
    <p:sldId id="313" r:id="rId19"/>
    <p:sldId id="306" r:id="rId20"/>
    <p:sldId id="348" r:id="rId21"/>
    <p:sldId id="351" r:id="rId22"/>
    <p:sldId id="452" r:id="rId23"/>
    <p:sldId id="455" r:id="rId24"/>
    <p:sldId id="355" r:id="rId25"/>
    <p:sldId id="353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0000"/>
    <a:srgbClr val="E0F8BA"/>
    <a:srgbClr val="0033CC"/>
    <a:srgbClr val="93EAFB"/>
    <a:srgbClr val="3333FF"/>
    <a:srgbClr val="DAFEF5"/>
    <a:srgbClr val="11F905"/>
    <a:srgbClr val="F2F8AA"/>
    <a:srgbClr val="FEDAF9"/>
    <a:srgbClr val="00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540" autoAdjust="0"/>
  </p:normalViewPr>
  <p:slideViewPr>
    <p:cSldViewPr>
      <p:cViewPr>
        <p:scale>
          <a:sx n="75" d="100"/>
          <a:sy n="75" d="100"/>
        </p:scale>
        <p:origin x="-1008" y="-78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3ED2ADB-AFA8-44A9-895B-95EB1B2D2C4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098277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ED2ADB-AFA8-44A9-895B-95EB1B2D2C40}" type="slidenum">
              <a:rPr lang="ar-SA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63997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AB28EC2-3D4F-4507-B72C-53316A348AF3}" type="slidenum">
              <a:rPr lang="ar-SA" smtClean="0"/>
              <a:pPr eaLnBrk="1" hangingPunct="1"/>
              <a:t>13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*The mechanism is mediated through free fatty acids released during lipolysis accompanying hypoglycemia. 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1DB4FAF-F81C-4922-9947-6F776F9C6AEE}" type="slidenum">
              <a:rPr lang="ar-SA" smtClean="0"/>
              <a:pPr eaLnBrk="1" hangingPunct="1"/>
              <a:t>16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b="1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0AE42-2626-4B9E-B998-CC9CE15C6DB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41694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AA5E7E-1CAE-4089-B76A-9DF40B72789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63251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4FD63-4F07-45C2-B9DF-B2E7942CCF7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96377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4200B-1DA3-47E4-A591-C604841A4D8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65043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9F5AAD-869B-4388-B435-A422EB13087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74655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36A41-405A-4A70-978C-29975466204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06591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EFCE6-D6C8-4AE6-A22B-8219BF81697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6211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09CFA-5331-43BB-BF39-FC41EDDE01B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38756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C22D6B-4384-4F40-8B94-A7EAA6D735B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3254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61DF2-2E4D-4CB1-AEBA-F2C3372482C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60466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F6A3D-C948-4FFB-98AD-33D3C7A0564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85050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72482-877D-4844-A6F3-386DAE0226D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07869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ED39B7E-0C7F-49E4-892E-77C66E1500D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71472" y="2214554"/>
            <a:ext cx="8153400" cy="1446550"/>
          </a:xfrm>
          <a:prstGeom prst="rect">
            <a:avLst/>
          </a:prstGeom>
          <a:solidFill>
            <a:srgbClr val="E0F8BA"/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ctr"/>
            <a:r>
              <a:rPr lang="en-US" sz="4400" b="1" kern="10" dirty="0" smtClean="0">
                <a:ln w="19050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haroni" pitchFamily="2" charset="-79"/>
              </a:rPr>
              <a:t>Metabolic Functions </a:t>
            </a:r>
          </a:p>
          <a:p>
            <a:pPr lvl="0" algn="ctr"/>
            <a:r>
              <a:rPr lang="en-US" sz="4400" b="1" kern="10" dirty="0" smtClean="0">
                <a:ln w="19050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haroni" pitchFamily="2" charset="-79"/>
              </a:rPr>
              <a:t>of The Kidney</a:t>
            </a:r>
            <a:endParaRPr lang="en-US" sz="4400" b="1" kern="10" dirty="0">
              <a:ln w="19050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haroni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356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77962"/>
          </a:xfrm>
          <a:solidFill>
            <a:srgbClr val="E0F8BA"/>
          </a:solidFill>
          <a:ln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Substrates used by kidney </a:t>
            </a:r>
            <a:b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for energy production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785786" y="2571744"/>
            <a:ext cx="3357586" cy="584775"/>
          </a:xfrm>
          <a:prstGeom prst="rect">
            <a:avLst/>
          </a:prstGeom>
          <a:solidFill>
            <a:srgbClr val="E0F8BA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Fed State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</a:p>
        </p:txBody>
      </p:sp>
      <p:sp>
        <p:nvSpPr>
          <p:cNvPr id="17412" name="Rectangle 7"/>
          <p:cNvSpPr>
            <a:spLocks noChangeArrowheads="1"/>
          </p:cNvSpPr>
          <p:nvPr/>
        </p:nvSpPr>
        <p:spPr bwMode="auto">
          <a:xfrm>
            <a:off x="5286380" y="2500306"/>
            <a:ext cx="3429024" cy="584775"/>
          </a:xfrm>
          <a:prstGeom prst="rect">
            <a:avLst/>
          </a:prstGeom>
          <a:solidFill>
            <a:srgbClr val="E0F8BA"/>
          </a:soli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Starvation 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5357818" y="3571876"/>
            <a:ext cx="3357586" cy="2708434"/>
          </a:xfrm>
          <a:prstGeom prst="rect">
            <a:avLst/>
          </a:prstGeom>
          <a:solidFill>
            <a:srgbClr val="E0F8B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Fatty acids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oxidation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ketone bodies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degradation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0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ketolysis</a:t>
            </a:r>
            <a:r>
              <a:rPr 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0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928662" y="3571876"/>
            <a:ext cx="3357586" cy="1785104"/>
          </a:xfrm>
          <a:prstGeom prst="rect">
            <a:avLst/>
          </a:prstGeom>
          <a:solidFill>
            <a:srgbClr val="E0F8B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Glucose oxidation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Glycolysis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citric acid cycle</a:t>
            </a:r>
            <a:endParaRPr lang="en-US" sz="2000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Straight Arrow Connector 9"/>
          <p:cNvCxnSpPr>
            <a:endCxn id="17411" idx="0"/>
          </p:cNvCxnSpPr>
          <p:nvPr/>
        </p:nvCxnSpPr>
        <p:spPr>
          <a:xfrm rot="10800000" flipV="1">
            <a:off x="2464580" y="1857364"/>
            <a:ext cx="2107425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572000" y="1857364"/>
            <a:ext cx="2214578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own Arrow 12"/>
          <p:cNvSpPr/>
          <p:nvPr/>
        </p:nvSpPr>
        <p:spPr>
          <a:xfrm>
            <a:off x="6500826" y="3214686"/>
            <a:ext cx="974413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4" name="Down Arrow 13"/>
          <p:cNvSpPr/>
          <p:nvPr/>
        </p:nvSpPr>
        <p:spPr>
          <a:xfrm>
            <a:off x="1928794" y="3286124"/>
            <a:ext cx="974413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571472" y="3357562"/>
            <a:ext cx="3357586" cy="1200329"/>
          </a:xfrm>
          <a:prstGeom prst="rect">
            <a:avLst/>
          </a:prstGeom>
          <a:solidFill>
            <a:srgbClr val="E0F8BA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342900" algn="l"/>
              </a:tabLst>
            </a:pPr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Glycolysis,</a:t>
            </a:r>
          </a:p>
          <a:p>
            <a:pPr algn="ctr">
              <a:tabLst>
                <a:tab pos="342900" algn="l"/>
              </a:tabLst>
            </a:pPr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</a:t>
            </a:r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itric </a:t>
            </a:r>
            <a:r>
              <a:rPr lang="en-US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acid cycle</a:t>
            </a:r>
            <a:endParaRPr lang="en-US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algn="ctr">
              <a:tabLst>
                <a:tab pos="342900" algn="l"/>
              </a:tabLst>
            </a:pPr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&amp; </a:t>
            </a:r>
          </a:p>
          <a:p>
            <a:pPr algn="ctr">
              <a:tabLst>
                <a:tab pos="342900" algn="l"/>
              </a:tabLst>
            </a:pPr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PPP</a:t>
            </a:r>
            <a:endParaRPr lang="en-US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0483" name="Rectangle 13"/>
          <p:cNvSpPr>
            <a:spLocks noChangeArrowheads="1"/>
          </p:cNvSpPr>
          <p:nvPr/>
        </p:nvSpPr>
        <p:spPr bwMode="auto">
          <a:xfrm>
            <a:off x="342900" y="2963863"/>
            <a:ext cx="2762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tabLst>
                <a:tab pos="342900" algn="l"/>
              </a:tabLst>
            </a:pPr>
            <a:r>
              <a:rPr lang="en-US" sz="1300">
                <a:cs typeface="Times New Roman" pitchFamily="18" charset="0"/>
              </a:rPr>
              <a:t>, </a:t>
            </a:r>
            <a:endParaRPr lang="en-US" sz="900"/>
          </a:p>
          <a:p>
            <a:pPr eaLnBrk="0" hangingPunct="0">
              <a:tabLst>
                <a:tab pos="342900" algn="l"/>
              </a:tabLst>
            </a:pPr>
            <a:endParaRPr lang="en-US"/>
          </a:p>
        </p:txBody>
      </p:sp>
      <p:sp>
        <p:nvSpPr>
          <p:cNvPr id="20484" name="Rectangle 15"/>
          <p:cNvSpPr>
            <a:spLocks noChangeArrowheads="1"/>
          </p:cNvSpPr>
          <p:nvPr/>
        </p:nvSpPr>
        <p:spPr bwMode="auto">
          <a:xfrm>
            <a:off x="571472" y="2857496"/>
            <a:ext cx="3300905" cy="523220"/>
          </a:xfrm>
          <a:prstGeom prst="rect">
            <a:avLst/>
          </a:prstGeom>
          <a:solidFill>
            <a:srgbClr val="E0F8BA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Glucose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oxidation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0485" name="Rectangle 16"/>
          <p:cNvSpPr>
            <a:spLocks noChangeArrowheads="1"/>
          </p:cNvSpPr>
          <p:nvPr/>
        </p:nvSpPr>
        <p:spPr bwMode="auto">
          <a:xfrm>
            <a:off x="4929190" y="2786058"/>
            <a:ext cx="4000530" cy="1754326"/>
          </a:xfrm>
          <a:prstGeom prst="rect">
            <a:avLst/>
          </a:prstGeom>
          <a:solidFill>
            <a:srgbClr val="E0F8B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Gluconeogenesis</a:t>
            </a:r>
          </a:p>
          <a:p>
            <a:pPr algn="ctr"/>
            <a:r>
              <a:rPr lang="en-US" sz="200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Synthesis of glucose from non-carbohydrate sources</a:t>
            </a:r>
          </a:p>
          <a:p>
            <a:pPr algn="ctr"/>
            <a:r>
              <a:rPr lang="en-US" sz="200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as lactate, glycerol &amp; amino acids (esp. glutamine)</a:t>
            </a:r>
            <a:endParaRPr lang="en-US" sz="2000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0486" name="Rectangle 17"/>
          <p:cNvSpPr>
            <a:spLocks noChangeArrowheads="1"/>
          </p:cNvSpPr>
          <p:nvPr/>
        </p:nvSpPr>
        <p:spPr bwMode="auto">
          <a:xfrm>
            <a:off x="2643174" y="5429264"/>
            <a:ext cx="3212739" cy="461665"/>
          </a:xfrm>
          <a:prstGeom prst="rect">
            <a:avLst/>
          </a:prstGeom>
          <a:solidFill>
            <a:srgbClr val="E0F8BA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Fructose metabolism  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1000100" y="500042"/>
            <a:ext cx="7729534" cy="1214446"/>
          </a:xfrm>
          <a:prstGeom prst="rect">
            <a:avLst/>
          </a:prstGeom>
          <a:solidFill>
            <a:srgbClr val="E0F8BA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32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Times New Roman" pitchFamily="18" charset="0"/>
              </a:rPr>
              <a:t>Carbohydrate </a:t>
            </a:r>
            <a:r>
              <a:rPr lang="en-US" sz="32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Times New Roman" pitchFamily="18" charset="0"/>
              </a:rPr>
              <a:t>Metabolism </a:t>
            </a:r>
          </a:p>
          <a:p>
            <a:pPr algn="ctr">
              <a:defRPr/>
            </a:pPr>
            <a:r>
              <a:rPr lang="en-US" sz="32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Times New Roman" pitchFamily="18" charset="0"/>
              </a:rPr>
              <a:t>in </a:t>
            </a:r>
            <a:r>
              <a:rPr lang="en-US" sz="32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Times New Roman" pitchFamily="18" charset="0"/>
              </a:rPr>
              <a:t>the </a:t>
            </a:r>
            <a:r>
              <a:rPr lang="en-US" sz="32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Times New Roman" pitchFamily="18" charset="0"/>
              </a:rPr>
              <a:t>kidney</a:t>
            </a:r>
            <a:endParaRPr lang="en-US" sz="3200" b="1" kern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Times New Roman" pitchFamily="18" charset="0"/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6215074" y="1428736"/>
            <a:ext cx="1428760" cy="1357322"/>
          </a:xfrm>
          <a:prstGeom prst="downArrow">
            <a:avLst/>
          </a:prstGeom>
          <a:solidFill>
            <a:srgbClr val="E0F8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3" name="Down Arrow 12"/>
          <p:cNvSpPr/>
          <p:nvPr/>
        </p:nvSpPr>
        <p:spPr>
          <a:xfrm>
            <a:off x="1500166" y="1500174"/>
            <a:ext cx="1428760" cy="1357322"/>
          </a:xfrm>
          <a:prstGeom prst="downArrow">
            <a:avLst/>
          </a:prstGeom>
          <a:solidFill>
            <a:srgbClr val="E0F8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4" name="Down Arrow 13"/>
          <p:cNvSpPr/>
          <p:nvPr/>
        </p:nvSpPr>
        <p:spPr>
          <a:xfrm>
            <a:off x="4214810" y="1500174"/>
            <a:ext cx="500066" cy="3929090"/>
          </a:xfrm>
          <a:prstGeom prst="downArrow">
            <a:avLst/>
          </a:prstGeom>
          <a:solidFill>
            <a:srgbClr val="E0F8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E0F8BA"/>
          </a:solidFill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Kidney </a:t>
            </a:r>
            <a:b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glucose homeostasis</a:t>
            </a:r>
            <a:endParaRPr lang="en-US" sz="3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857364"/>
            <a:ext cx="8229600" cy="714380"/>
          </a:xfrm>
          <a:solidFill>
            <a:srgbClr val="E0F8BA"/>
          </a:solidFill>
          <a:ln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  <a:buNone/>
            </a:pPr>
            <a:r>
              <a:rPr lang="en-US" sz="18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kidney can be considered as 2 organs due to the differences in </a:t>
            </a:r>
          </a:p>
          <a:p>
            <a:pPr algn="ctr" eaLnBrk="1" hangingPunct="1">
              <a:lnSpc>
                <a:spcPct val="90000"/>
              </a:lnSpc>
              <a:buNone/>
            </a:pPr>
            <a:r>
              <a:rPr lang="en-US" sz="18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</a:t>
            </a:r>
            <a:r>
              <a:rPr lang="en-US" sz="1800" u="sng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distribution of various enzymes </a:t>
            </a:r>
            <a:r>
              <a:rPr lang="en-US" sz="18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 renal medulla &amp; renal cortex</a:t>
            </a:r>
          </a:p>
        </p:txBody>
      </p:sp>
      <p:sp>
        <p:nvSpPr>
          <p:cNvPr id="26629" name="Oval 5"/>
          <p:cNvSpPr>
            <a:spLocks noChangeArrowheads="1"/>
          </p:cNvSpPr>
          <p:nvPr/>
        </p:nvSpPr>
        <p:spPr bwMode="auto">
          <a:xfrm>
            <a:off x="5143504" y="2928934"/>
            <a:ext cx="3352800" cy="452438"/>
          </a:xfrm>
          <a:prstGeom prst="ellipse">
            <a:avLst/>
          </a:prstGeom>
          <a:solidFill>
            <a:srgbClr val="E0F8B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Renal medulla</a:t>
            </a:r>
          </a:p>
        </p:txBody>
      </p:sp>
      <p:sp>
        <p:nvSpPr>
          <p:cNvPr id="26630" name="Oval 6"/>
          <p:cNvSpPr>
            <a:spLocks noChangeArrowheads="1"/>
          </p:cNvSpPr>
          <p:nvPr/>
        </p:nvSpPr>
        <p:spPr bwMode="auto">
          <a:xfrm>
            <a:off x="785786" y="2928934"/>
            <a:ext cx="3267076" cy="500066"/>
          </a:xfrm>
          <a:prstGeom prst="ellipse">
            <a:avLst/>
          </a:prstGeom>
          <a:solidFill>
            <a:srgbClr val="E0F8BA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Renal cortex </a:t>
            </a: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5143504" y="3500438"/>
            <a:ext cx="3286148" cy="461665"/>
          </a:xfrm>
          <a:prstGeom prst="rect">
            <a:avLst/>
          </a:prstGeom>
          <a:solidFill>
            <a:srgbClr val="E0F8BA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Glucose utilization </a:t>
            </a: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857224" y="3500438"/>
            <a:ext cx="3131195" cy="461665"/>
          </a:xfrm>
          <a:prstGeom prst="rect">
            <a:avLst/>
          </a:prstGeom>
          <a:solidFill>
            <a:srgbClr val="E0F8BA"/>
          </a:solidFill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Glucose synthesis </a:t>
            </a:r>
          </a:p>
        </p:txBody>
      </p:sp>
      <p:sp>
        <p:nvSpPr>
          <p:cNvPr id="10" name="Rectangle 9"/>
          <p:cNvSpPr/>
          <p:nvPr/>
        </p:nvSpPr>
        <p:spPr>
          <a:xfrm>
            <a:off x="4572000" y="4214818"/>
            <a:ext cx="4572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1400" dirty="0" smtClean="0">
                <a:solidFill>
                  <a:srgbClr val="0033CC"/>
                </a:solidFill>
              </a:rPr>
              <a:t>Cells of the medulla have considerable amounts of </a:t>
            </a:r>
            <a:r>
              <a:rPr lang="en-US" sz="1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hexokinase (of glycolysis)</a:t>
            </a:r>
            <a:r>
              <a:rPr lang="en-US" sz="1400" dirty="0" smtClean="0">
                <a:solidFill>
                  <a:srgbClr val="0033CC"/>
                </a:solidFill>
              </a:rPr>
              <a:t>. </a:t>
            </a:r>
            <a:r>
              <a:rPr lang="en-US" sz="1400" dirty="0" smtClean="0">
                <a:solidFill>
                  <a:srgbClr val="0033CC"/>
                </a:solidFill>
              </a:rPr>
              <a:t>So, </a:t>
            </a:r>
            <a:r>
              <a:rPr lang="en-US" sz="1400" dirty="0" smtClean="0">
                <a:solidFill>
                  <a:srgbClr val="0033CC"/>
                </a:solidFill>
              </a:rPr>
              <a:t>they can </a:t>
            </a:r>
            <a:r>
              <a:rPr lang="en-US" sz="1400" dirty="0" smtClean="0">
                <a:solidFill>
                  <a:srgbClr val="0033CC"/>
                </a:solidFill>
              </a:rPr>
              <a:t>take up, phosphorylate </a:t>
            </a:r>
            <a:r>
              <a:rPr lang="en-US" sz="1400" dirty="0" smtClean="0">
                <a:solidFill>
                  <a:srgbClr val="0033CC"/>
                </a:solidFill>
              </a:rPr>
              <a:t>&amp; metabolize </a:t>
            </a:r>
            <a:r>
              <a:rPr lang="en-US" sz="1400" dirty="0" smtClean="0">
                <a:solidFill>
                  <a:srgbClr val="0033CC"/>
                </a:solidFill>
              </a:rPr>
              <a:t>glucose through glycolysis</a:t>
            </a:r>
          </a:p>
          <a:p>
            <a:pPr algn="ctr" eaLnBrk="1" hangingPunct="1"/>
            <a:endParaRPr lang="en-US" sz="1400" dirty="0" smtClean="0">
              <a:solidFill>
                <a:srgbClr val="0033CC"/>
              </a:solidFill>
            </a:endParaRPr>
          </a:p>
          <a:p>
            <a:pPr algn="ctr" eaLnBrk="1" hangingPunct="1"/>
            <a:r>
              <a:rPr lang="en-US" sz="1400" u="sng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</a:t>
            </a:r>
            <a:r>
              <a:rPr lang="en-US" sz="1400" dirty="0" smtClean="0">
                <a:solidFill>
                  <a:srgbClr val="0033CC"/>
                </a:solidFill>
              </a:rPr>
              <a:t>: </a:t>
            </a:r>
            <a:r>
              <a:rPr lang="en-US" sz="1400" u="sng" dirty="0" smtClean="0">
                <a:solidFill>
                  <a:srgbClr val="0033CC"/>
                </a:solidFill>
              </a:rPr>
              <a:t>don’t</a:t>
            </a:r>
            <a:r>
              <a:rPr lang="en-US" sz="1400" dirty="0" smtClean="0">
                <a:solidFill>
                  <a:srgbClr val="0033CC"/>
                </a:solidFill>
              </a:rPr>
              <a:t> have </a:t>
            </a:r>
            <a:r>
              <a:rPr lang="en-US" sz="1400" dirty="0" err="1" smtClean="0">
                <a:solidFill>
                  <a:srgbClr val="0033CC"/>
                </a:solidFill>
              </a:rPr>
              <a:t>gluconeogenic</a:t>
            </a:r>
            <a:r>
              <a:rPr lang="en-US" sz="1400" dirty="0" smtClean="0">
                <a:solidFill>
                  <a:srgbClr val="0033CC"/>
                </a:solidFill>
              </a:rPr>
              <a:t> </a:t>
            </a:r>
            <a:r>
              <a:rPr lang="en-US" sz="1400" dirty="0" smtClean="0">
                <a:solidFill>
                  <a:srgbClr val="0033CC"/>
                </a:solidFill>
              </a:rPr>
              <a:t>enzymes</a:t>
            </a:r>
          </a:p>
          <a:p>
            <a:pPr algn="ctr" eaLnBrk="1" hangingPunct="1"/>
            <a:endParaRPr lang="en-US" sz="1400" dirty="0" smtClean="0">
              <a:solidFill>
                <a:srgbClr val="0033CC"/>
              </a:solidFill>
            </a:endParaRPr>
          </a:p>
          <a:p>
            <a:pPr algn="ctr" eaLnBrk="1" hangingPunct="1"/>
            <a:r>
              <a:rPr lang="en-US" sz="1400" dirty="0" smtClean="0">
                <a:solidFill>
                  <a:srgbClr val="0033CC"/>
                </a:solidFill>
              </a:rPr>
              <a:t>They can form </a:t>
            </a:r>
            <a:r>
              <a:rPr lang="en-US" sz="1400" dirty="0" smtClean="0">
                <a:solidFill>
                  <a:srgbClr val="0033CC"/>
                </a:solidFill>
              </a:rPr>
              <a:t>glycogen </a:t>
            </a:r>
            <a:r>
              <a:rPr lang="en-US" sz="1400" dirty="0" smtClean="0">
                <a:solidFill>
                  <a:srgbClr val="0033CC"/>
                </a:solidFill>
              </a:rPr>
              <a:t>(</a:t>
            </a:r>
            <a:r>
              <a:rPr lang="en-US" sz="1400" dirty="0" smtClean="0">
                <a:solidFill>
                  <a:srgbClr val="0033CC"/>
                </a:solidFill>
              </a:rPr>
              <a:t>limited amounts), </a:t>
            </a:r>
            <a:r>
              <a:rPr lang="en-US" sz="1400" dirty="0" smtClean="0">
                <a:solidFill>
                  <a:srgbClr val="0033CC"/>
                </a:solidFill>
              </a:rPr>
              <a:t>but cannot release free glucose into the circulation.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85720" y="421481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solidFill>
                  <a:srgbClr val="0033CC"/>
                </a:solidFill>
                <a:latin typeface="+mj-lt"/>
              </a:rPr>
              <a:t>Cells of the cortex have </a:t>
            </a:r>
            <a:r>
              <a:rPr lang="en-US" sz="1400" dirty="0" smtClean="0">
                <a:solidFill>
                  <a:srgbClr val="0033CC"/>
                </a:solidFill>
              </a:rPr>
              <a:t>considerable amounts </a:t>
            </a:r>
            <a:r>
              <a:rPr lang="en-US" sz="14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gluconeogenic</a:t>
            </a:r>
            <a:r>
              <a:rPr lang="en-US" sz="1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enzymes</a:t>
            </a:r>
            <a:r>
              <a:rPr lang="en-US" sz="1400" dirty="0" smtClean="0">
                <a:solidFill>
                  <a:srgbClr val="0033CC"/>
                </a:solidFill>
                <a:latin typeface="+mj-lt"/>
              </a:rPr>
              <a:t>, </a:t>
            </a:r>
          </a:p>
          <a:p>
            <a:pPr algn="ctr" eaLnBrk="1" hangingPunct="1"/>
            <a:r>
              <a:rPr lang="en-US" sz="1400" u="sng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BUT</a:t>
            </a:r>
            <a:r>
              <a:rPr lang="en-US" sz="1400" dirty="0" smtClean="0">
                <a:solidFill>
                  <a:srgbClr val="0033CC"/>
                </a:solidFill>
                <a:latin typeface="+mj-lt"/>
              </a:rPr>
              <a:t>: have </a:t>
            </a:r>
            <a:r>
              <a:rPr lang="en-US" sz="1400" u="sng" dirty="0" smtClean="0">
                <a:solidFill>
                  <a:srgbClr val="0033CC"/>
                </a:solidFill>
                <a:latin typeface="+mj-lt"/>
              </a:rPr>
              <a:t>little</a:t>
            </a:r>
            <a:r>
              <a:rPr lang="en-US" sz="1400" dirty="0" smtClean="0">
                <a:solidFill>
                  <a:srgbClr val="0033CC"/>
                </a:solidFill>
                <a:latin typeface="+mj-lt"/>
              </a:rPr>
              <a:t> hexokinase</a:t>
            </a:r>
          </a:p>
          <a:p>
            <a:pPr algn="ctr" eaLnBrk="1" hangingPunct="1"/>
            <a:endParaRPr lang="en-US" sz="1400" dirty="0" smtClean="0">
              <a:solidFill>
                <a:srgbClr val="0033CC"/>
              </a:solidFill>
              <a:latin typeface="+mj-lt"/>
            </a:endParaRPr>
          </a:p>
          <a:p>
            <a:pPr algn="ctr" eaLnBrk="1" hangingPunct="1"/>
            <a:r>
              <a:rPr lang="en-US" sz="1400" dirty="0" smtClean="0">
                <a:solidFill>
                  <a:srgbClr val="0033CC"/>
                </a:solidFill>
                <a:latin typeface="+mj-lt"/>
              </a:rPr>
              <a:t>So, the release of glucose by the normal kidney </a:t>
            </a:r>
          </a:p>
          <a:p>
            <a:pPr algn="ctr" eaLnBrk="1" hangingPunct="1"/>
            <a:r>
              <a:rPr lang="en-US" sz="1400" dirty="0" smtClean="0">
                <a:solidFill>
                  <a:srgbClr val="0033CC"/>
                </a:solidFill>
                <a:latin typeface="+mj-lt"/>
              </a:rPr>
              <a:t> is exclusively, a result of renal cortical </a:t>
            </a:r>
          </a:p>
          <a:p>
            <a:pPr algn="ctr" eaLnBrk="1" hangingPunct="1"/>
            <a:r>
              <a:rPr lang="en-US" sz="1400" dirty="0" smtClean="0">
                <a:solidFill>
                  <a:srgbClr val="0033CC"/>
                </a:solidFill>
                <a:latin typeface="+mj-lt"/>
              </a:rPr>
              <a:t>gluconeogenesis . </a:t>
            </a:r>
          </a:p>
          <a:p>
            <a:pPr algn="ctr" eaLnBrk="1" hangingPunct="1"/>
            <a:r>
              <a:rPr lang="en-US" sz="1400" dirty="0" smtClean="0">
                <a:solidFill>
                  <a:srgbClr val="0033CC"/>
                </a:solidFill>
                <a:latin typeface="+mj-lt"/>
              </a:rPr>
              <a:t>The  most important substrates for renal gluconeogenesis are glutamine, lactate &amp; glycerol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animBg="1"/>
      <p:bldP spid="26630" grpId="0" animBg="1"/>
      <p:bldP spid="26631" grpId="0" animBg="1"/>
      <p:bldP spid="266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357166"/>
            <a:ext cx="8229600" cy="1371600"/>
          </a:xfrm>
          <a:solidFill>
            <a:srgbClr val="E0F8BA"/>
          </a:solidFill>
          <a:ln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Hormonal control of </a:t>
            </a:r>
            <a:b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renal gluconeogenesis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928802"/>
            <a:ext cx="8329642" cy="1971676"/>
          </a:xfrm>
          <a:noFill/>
          <a:ln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Insulin</a:t>
            </a:r>
          </a:p>
          <a:p>
            <a:pPr eaLnBrk="1" hangingPunct="1">
              <a:buFontTx/>
              <a:buNone/>
            </a:pPr>
            <a:r>
              <a:rPr lang="en-US" sz="1600" b="1" dirty="0" smtClean="0">
                <a:solidFill>
                  <a:srgbClr val="0033CC"/>
                </a:solidFill>
              </a:rPr>
              <a:t>Decreases  renal gluconeogenesis</a:t>
            </a:r>
            <a:r>
              <a:rPr lang="en-US" sz="1600" dirty="0" smtClean="0">
                <a:solidFill>
                  <a:srgbClr val="0033CC"/>
                </a:solidFill>
              </a:rPr>
              <a:t> by:</a:t>
            </a:r>
          </a:p>
          <a:p>
            <a:pPr eaLnBrk="1" hangingPunct="1">
              <a:buNone/>
            </a:pPr>
            <a:r>
              <a:rPr lang="en-US" sz="1600" dirty="0" smtClean="0">
                <a:solidFill>
                  <a:srgbClr val="0033CC"/>
                </a:solidFill>
              </a:rPr>
              <a:t>Shunting precursors away from </a:t>
            </a:r>
            <a:r>
              <a:rPr lang="en-US" sz="1600" dirty="0" err="1" smtClean="0">
                <a:solidFill>
                  <a:srgbClr val="0033CC"/>
                </a:solidFill>
              </a:rPr>
              <a:t>gluconeogenic</a:t>
            </a:r>
            <a:r>
              <a:rPr lang="en-US" sz="1600" dirty="0" smtClean="0">
                <a:solidFill>
                  <a:srgbClr val="0033CC"/>
                </a:solidFill>
              </a:rPr>
              <a:t> pathway &amp; diverting them into the oxidative </a:t>
            </a:r>
          </a:p>
          <a:p>
            <a:pPr eaLnBrk="1" hangingPunct="1">
              <a:buNone/>
            </a:pPr>
            <a:r>
              <a:rPr lang="en-US" sz="1600" dirty="0" smtClean="0">
                <a:solidFill>
                  <a:srgbClr val="0033CC"/>
                </a:solidFill>
              </a:rPr>
              <a:t>pathways (glycolysis &amp; PPP)</a:t>
            </a:r>
          </a:p>
          <a:p>
            <a:pPr eaLnBrk="1" hangingPunct="1">
              <a:buNone/>
            </a:pPr>
            <a:endParaRPr lang="en-US" sz="1600" b="1" u="sng" dirty="0" smtClean="0">
              <a:solidFill>
                <a:srgbClr val="0033CC"/>
              </a:solidFill>
            </a:endParaRPr>
          </a:p>
        </p:txBody>
      </p:sp>
      <p:sp>
        <p:nvSpPr>
          <p:cNvPr id="46085" name="Text Box 8"/>
          <p:cNvSpPr txBox="1">
            <a:spLocks noChangeArrowheads="1"/>
          </p:cNvSpPr>
          <p:nvPr/>
        </p:nvSpPr>
        <p:spPr bwMode="auto">
          <a:xfrm>
            <a:off x="285720" y="3643314"/>
            <a:ext cx="8486804" cy="113877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Epinephrine</a:t>
            </a:r>
            <a:r>
              <a:rPr lang="en-US" sz="2400" dirty="0">
                <a:solidFill>
                  <a:srgbClr val="0033CC"/>
                </a:solidFill>
                <a:latin typeface="+mj-lt"/>
              </a:rPr>
              <a:t>:  </a:t>
            </a:r>
            <a:endParaRPr lang="en-US" sz="2400" dirty="0" smtClean="0">
              <a:solidFill>
                <a:srgbClr val="0033CC"/>
              </a:solidFill>
              <a:latin typeface="+mj-lt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has </a:t>
            </a:r>
            <a:r>
              <a:rPr lang="en-US" sz="1600" u="sng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more</a:t>
            </a:r>
            <a:r>
              <a:rPr lang="en-US" sz="1600" dirty="0">
                <a:solidFill>
                  <a:srgbClr val="0033CC"/>
                </a:solidFill>
                <a:latin typeface="+mj-lt"/>
              </a:rPr>
              <a:t> effect on </a:t>
            </a:r>
            <a:r>
              <a:rPr lang="en-US" sz="1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stimulating renal </a:t>
            </a:r>
            <a:r>
              <a:rPr lang="en-US" sz="16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gluconeogenesis </a:t>
            </a:r>
            <a:r>
              <a:rPr lang="en-US" sz="1600" dirty="0">
                <a:solidFill>
                  <a:srgbClr val="0033CC"/>
                </a:solidFill>
                <a:latin typeface="+mj-lt"/>
              </a:rPr>
              <a:t>than hepatic gluconeogenesis (may </a:t>
            </a: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be </a:t>
            </a:r>
            <a:r>
              <a:rPr lang="en-US" sz="1600" dirty="0">
                <a:solidFill>
                  <a:srgbClr val="0033CC"/>
                </a:solidFill>
                <a:latin typeface="+mj-lt"/>
              </a:rPr>
              <a:t>due to the rich autonomic innervations of the kidney</a:t>
            </a: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).</a:t>
            </a:r>
            <a:endParaRPr lang="en-US" sz="1600" dirty="0">
              <a:solidFill>
                <a:srgbClr val="0033CC"/>
              </a:solidFill>
              <a:latin typeface="+mj-lt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85720" y="5000636"/>
            <a:ext cx="8229600" cy="93871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Glucagon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0033CC"/>
                </a:solidFill>
                <a:latin typeface="+mj-lt"/>
              </a:rPr>
              <a:t>has </a:t>
            </a:r>
            <a:r>
              <a:rPr lang="en-US" u="sng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no</a:t>
            </a:r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dirty="0">
                <a:solidFill>
                  <a:srgbClr val="0033CC"/>
                </a:solidFill>
                <a:latin typeface="+mj-lt"/>
              </a:rPr>
              <a:t>effect on renal gluconeogenesis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/>
      <p:bldP spid="4608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500042"/>
            <a:ext cx="8572560" cy="868362"/>
          </a:xfrm>
          <a:solidFill>
            <a:srgbClr val="E0F8BA"/>
          </a:solidFill>
          <a:ln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Kidney &amp; Glucose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Metabolism in Fasting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629680" cy="4762520"/>
          </a:xfrm>
          <a:solidFill>
            <a:schemeClr val="bg1"/>
          </a:solidFill>
          <a:ln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buNone/>
            </a:pPr>
            <a:endParaRPr lang="en-US" sz="800" dirty="0" smtClean="0">
              <a:solidFill>
                <a:srgbClr val="0033CC"/>
              </a:solidFill>
              <a:latin typeface="+mj-lt"/>
            </a:endParaRPr>
          </a:p>
          <a:p>
            <a:pPr eaLnBrk="1" hangingPunct="1">
              <a:buNone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Early fasting (first 12 -18 hours): </a:t>
            </a:r>
          </a:p>
          <a:p>
            <a:pPr eaLnBrk="1" hangingPunct="1">
              <a:buNone/>
            </a:pPr>
            <a:r>
              <a:rPr lang="en-US" sz="1800" dirty="0" smtClean="0">
                <a:solidFill>
                  <a:srgbClr val="0033CC"/>
                </a:solidFill>
                <a:latin typeface="+mj-lt"/>
              </a:rPr>
              <a:t>Source of glucose in blood is mainly by </a:t>
            </a:r>
            <a:r>
              <a:rPr lang="en-US" sz="18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liver glycogenolysis</a:t>
            </a:r>
          </a:p>
          <a:p>
            <a:pPr eaLnBrk="1" hangingPunct="1">
              <a:buNone/>
            </a:pPr>
            <a:r>
              <a:rPr lang="en-US" sz="2000" dirty="0" smtClean="0">
                <a:solidFill>
                  <a:srgbClr val="0033CC"/>
                </a:solidFill>
                <a:latin typeface="+mj-lt"/>
              </a:rPr>
              <a:t> </a:t>
            </a:r>
          </a:p>
          <a:p>
            <a:pPr eaLnBrk="1" hangingPunct="1">
              <a:buNone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18 – 60 hours of fasting:</a:t>
            </a:r>
          </a:p>
          <a:p>
            <a:pPr eaLnBrk="1" hangingPunct="1">
              <a:buNone/>
            </a:pPr>
            <a:r>
              <a:rPr lang="en-US" sz="1800" dirty="0" smtClean="0">
                <a:solidFill>
                  <a:srgbClr val="0033CC"/>
                </a:solidFill>
                <a:latin typeface="+mj-lt"/>
              </a:rPr>
              <a:t>Source of blood glucose is mainly </a:t>
            </a:r>
            <a:r>
              <a:rPr lang="en-US" sz="18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gluconeogenesis (in liver &amp; kidneys)</a:t>
            </a:r>
          </a:p>
          <a:p>
            <a:pPr eaLnBrk="1" hangingPunct="1">
              <a:buNone/>
            </a:pPr>
            <a:endParaRPr lang="en-US" sz="2000" dirty="0" smtClean="0">
              <a:solidFill>
                <a:srgbClr val="0033CC"/>
              </a:solidFill>
              <a:latin typeface="+mj-lt"/>
            </a:endParaRPr>
          </a:p>
          <a:p>
            <a:pPr eaLnBrk="1" hangingPunct="1">
              <a:buNone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After 60 hours of fasting:</a:t>
            </a:r>
          </a:p>
          <a:p>
            <a:pPr eaLnBrk="1" hangingPunct="1">
              <a:buNone/>
            </a:pPr>
            <a:r>
              <a:rPr lang="en-US" sz="1800" dirty="0" smtClean="0">
                <a:solidFill>
                  <a:srgbClr val="0033CC"/>
                </a:solidFill>
              </a:rPr>
              <a:t>Liver gluconeogenesis release is decreased by </a:t>
            </a:r>
            <a:r>
              <a:rPr lang="en-US" sz="1800" dirty="0" smtClean="0">
                <a:solidFill>
                  <a:srgbClr val="0033CC"/>
                </a:solidFill>
                <a:cs typeface="Aharoni" pitchFamily="2" charset="-79"/>
              </a:rPr>
              <a:t>25%</a:t>
            </a:r>
            <a:endParaRPr lang="en-US" sz="1800" dirty="0" smtClean="0">
              <a:solidFill>
                <a:srgbClr val="0033CC"/>
              </a:solidFill>
            </a:endParaRPr>
          </a:p>
          <a:p>
            <a:pPr eaLnBrk="1" hangingPunct="1">
              <a:buNone/>
            </a:pPr>
            <a:r>
              <a:rPr lang="en-US" sz="1800" dirty="0" smtClean="0">
                <a:solidFill>
                  <a:srgbClr val="0033CC"/>
                </a:solidFill>
              </a:rPr>
              <a:t>So, liver cannot compensate for the kidney to preserve normal blood </a:t>
            </a:r>
            <a:r>
              <a:rPr lang="en-US" sz="1800" dirty="0" smtClean="0">
                <a:solidFill>
                  <a:srgbClr val="0033CC"/>
                </a:solidFill>
              </a:rPr>
              <a:t>glucose </a:t>
            </a:r>
            <a:r>
              <a:rPr lang="en-US" sz="1800" dirty="0" smtClean="0">
                <a:solidFill>
                  <a:srgbClr val="0033CC"/>
                </a:solidFill>
              </a:rPr>
              <a:t>levels </a:t>
            </a:r>
            <a:endParaRPr lang="en-US" sz="1800" dirty="0" smtClean="0">
              <a:solidFill>
                <a:srgbClr val="0033CC"/>
              </a:solidFill>
            </a:endParaRPr>
          </a:p>
          <a:p>
            <a:pPr eaLnBrk="1" hangingPunct="1">
              <a:buNone/>
            </a:pPr>
            <a:r>
              <a:rPr lang="en-US" sz="1800" dirty="0" smtClean="0">
                <a:solidFill>
                  <a:srgbClr val="0033CC"/>
                </a:solidFill>
              </a:rPr>
              <a:t>in </a:t>
            </a:r>
            <a:r>
              <a:rPr lang="en-US" sz="1800" dirty="0" smtClean="0">
                <a:solidFill>
                  <a:srgbClr val="0033CC"/>
                </a:solidFill>
              </a:rPr>
              <a:t>patients with renal insufficiency during prolonged fasting.</a:t>
            </a:r>
          </a:p>
          <a:p>
            <a:pPr eaLnBrk="1" hangingPunct="1">
              <a:buNone/>
            </a:pPr>
            <a:r>
              <a:rPr lang="en-US" sz="1800" dirty="0" smtClean="0">
                <a:solidFill>
                  <a:srgbClr val="0033CC"/>
                </a:solidFill>
              </a:rPr>
              <a:t>This may explain why patients with </a:t>
            </a:r>
            <a:r>
              <a:rPr lang="en-US" sz="18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renal failure </a:t>
            </a:r>
            <a:r>
              <a:rPr lang="en-US" sz="1800" dirty="0" smtClean="0">
                <a:solidFill>
                  <a:srgbClr val="0033CC"/>
                </a:solidFill>
              </a:rPr>
              <a:t>develop </a:t>
            </a:r>
            <a:r>
              <a:rPr lang="en-US" sz="18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hypoglycemia</a:t>
            </a:r>
          </a:p>
          <a:p>
            <a:pPr eaLnBrk="1" hangingPunct="1">
              <a:buNone/>
            </a:pPr>
            <a:endParaRPr lang="en-US" sz="2000" dirty="0" smtClean="0">
              <a:solidFill>
                <a:srgbClr val="0033CC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571480"/>
            <a:ext cx="8229600" cy="944562"/>
          </a:xfrm>
          <a:solidFill>
            <a:srgbClr val="E0F8BA"/>
          </a:solidFill>
          <a:ln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Lipid Metabolism in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Kidney</a:t>
            </a:r>
            <a:endParaRPr lang="en-US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26" y="1857364"/>
            <a:ext cx="8786874" cy="4343400"/>
          </a:xfrm>
          <a:solidFill>
            <a:schemeClr val="bg1"/>
          </a:solidFill>
          <a:ln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dirty="0" smtClean="0">
                <a:solidFill>
                  <a:srgbClr val="0033CC"/>
                </a:solidFill>
                <a:latin typeface="+mj-lt"/>
              </a:rPr>
              <a:t>  </a:t>
            </a:r>
            <a:r>
              <a:rPr lang="en-US" sz="2400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Lipid metabolic pathways occur in the kidneys:</a:t>
            </a:r>
          </a:p>
          <a:p>
            <a:pPr eaLnBrk="1" hangingPunct="1">
              <a:buNone/>
            </a:pPr>
            <a:r>
              <a:rPr lang="en-US" sz="2400" dirty="0" smtClean="0">
                <a:solidFill>
                  <a:srgbClr val="0033CC"/>
                </a:solidFill>
                <a:latin typeface="Symbol" pitchFamily="18" charset="2"/>
              </a:rPr>
              <a:t>   </a:t>
            </a:r>
            <a:r>
              <a:rPr lang="en-US" sz="2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j-cs"/>
              </a:rPr>
              <a:t>1-</a:t>
            </a:r>
            <a:r>
              <a:rPr lang="en-US" sz="2400" dirty="0" smtClean="0">
                <a:solidFill>
                  <a:srgbClr val="0033CC"/>
                </a:solidFill>
                <a:latin typeface="Symbol" pitchFamily="18" charset="2"/>
              </a:rPr>
              <a:t>  </a:t>
            </a:r>
            <a:r>
              <a:rPr lang="en-US" sz="2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b</a:t>
            </a:r>
            <a:r>
              <a:rPr lang="en-US" sz="2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-oxidation of </a:t>
            </a:r>
            <a:r>
              <a:rPr lang="en-US" sz="2000" b="1" u="sng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fatty acids</a:t>
            </a:r>
          </a:p>
          <a:p>
            <a:pPr eaLnBrk="1" hangingPunct="1">
              <a:buNone/>
            </a:pPr>
            <a:r>
              <a:rPr lang="en-US" sz="2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2-  Synthesis of </a:t>
            </a:r>
            <a:r>
              <a:rPr lang="en-US" sz="2000" b="1" u="sng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carnitine</a:t>
            </a:r>
            <a:r>
              <a:rPr lang="en-US" sz="2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: for transport of FA to mitochondria for oxidation</a:t>
            </a:r>
          </a:p>
          <a:p>
            <a:pPr eaLnBrk="1" hangingPunct="1">
              <a:buNone/>
            </a:pPr>
            <a:r>
              <a:rPr lang="en-US" sz="2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3-  De-novo synthesis of </a:t>
            </a:r>
            <a:r>
              <a:rPr lang="en-US" sz="2000" b="1" u="sng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fatty acids</a:t>
            </a:r>
            <a:endParaRPr lang="en-US" sz="2000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eaLnBrk="1" hangingPunct="1">
              <a:buNone/>
            </a:pPr>
            <a:r>
              <a:rPr lang="en-US" sz="2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4-  Degradation of ketone bodies (</a:t>
            </a:r>
            <a:r>
              <a:rPr lang="en-US" sz="2000" b="1" u="sng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Ketolysis</a:t>
            </a:r>
            <a:r>
              <a:rPr lang="en-US" sz="2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</a:t>
            </a:r>
          </a:p>
          <a:p>
            <a:pPr eaLnBrk="1" hangingPunct="1">
              <a:buNone/>
            </a:pPr>
            <a:r>
              <a:rPr lang="en-US" sz="2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4-  De-novo synthesis of </a:t>
            </a:r>
            <a:r>
              <a:rPr lang="en-US" sz="2000" b="1" u="sng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cholesterol</a:t>
            </a:r>
          </a:p>
          <a:p>
            <a:pPr eaLnBrk="1" hangingPunct="1">
              <a:buNone/>
            </a:pPr>
            <a:r>
              <a:rPr lang="en-US" sz="2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5-</a:t>
            </a:r>
            <a:r>
              <a:rPr lang="en-US" sz="2000" b="1" dirty="0" smtClean="0">
                <a:solidFill>
                  <a:srgbClr val="0033CC"/>
                </a:solidFill>
                <a:latin typeface="+mj-lt"/>
              </a:rPr>
              <a:t>  </a:t>
            </a:r>
            <a:r>
              <a:rPr lang="en-US" sz="2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Activation of </a:t>
            </a:r>
            <a:r>
              <a:rPr lang="en-US" sz="2000" b="1" u="sng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glycerol</a:t>
            </a:r>
            <a:r>
              <a:rPr lang="en-US" sz="2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to glycerol 3-phosphate (by glycerol </a:t>
            </a:r>
            <a:r>
              <a:rPr lang="en-US" sz="2000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kinase</a:t>
            </a:r>
            <a:r>
              <a:rPr lang="en-US" sz="2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500042"/>
            <a:ext cx="8229600" cy="715962"/>
          </a:xfrm>
          <a:solidFill>
            <a:srgbClr val="E0F8BA"/>
          </a:solidFill>
          <a:ln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Protein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Metabolism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Kidney</a:t>
            </a:r>
            <a:endParaRPr lang="en-US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748" name="Rectangle 6"/>
          <p:cNvSpPr>
            <a:spLocks noChangeArrowheads="1"/>
          </p:cNvSpPr>
          <p:nvPr/>
        </p:nvSpPr>
        <p:spPr bwMode="auto">
          <a:xfrm>
            <a:off x="214282" y="1643050"/>
            <a:ext cx="9269554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Amino acid metabolic pathways occur in the kidneys:</a:t>
            </a:r>
          </a:p>
          <a:p>
            <a:endParaRPr lang="en-US" sz="2000" dirty="0" smtClean="0">
              <a:solidFill>
                <a:srgbClr val="0033CC"/>
              </a:solidFill>
              <a:latin typeface="Albertus Extra Bold" pitchFamily="34" charset="0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Albertus Extra Bold" pitchFamily="34" charset="0"/>
              </a:rPr>
              <a:t>1- 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Excretion of ammonia &amp; urea to urine </a:t>
            </a:r>
          </a:p>
          <a:p>
            <a:r>
              <a:rPr 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    </a:t>
            </a:r>
            <a:r>
              <a:rPr lang="en-US" dirty="0" smtClean="0">
                <a:solidFill>
                  <a:srgbClr val="0033CC"/>
                </a:solidFill>
                <a:latin typeface="Albertus Extra Bold" pitchFamily="34" charset="0"/>
              </a:rPr>
              <a:t>Ammonia &amp; urea are products of amino acid metabolism</a:t>
            </a:r>
          </a:p>
          <a:p>
            <a:endParaRPr lang="en-US" sz="2000" dirty="0" smtClean="0">
              <a:solidFill>
                <a:srgbClr val="0033CC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2- 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Degradation of glutamine by 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glutaminase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enzyme </a:t>
            </a:r>
          </a:p>
          <a:p>
            <a:r>
              <a:rPr lang="en-US" sz="2000" dirty="0" smtClean="0">
                <a:solidFill>
                  <a:srgbClr val="0033CC"/>
                </a:solidFill>
                <a:latin typeface="Albertus Extra Bold" pitchFamily="34" charset="0"/>
              </a:rPr>
              <a:t>    </a:t>
            </a:r>
            <a:r>
              <a:rPr lang="en-US" sz="2000" dirty="0" smtClean="0">
                <a:solidFill>
                  <a:srgbClr val="0033CC"/>
                </a:solidFill>
                <a:latin typeface="Albertus Extra Bold" pitchFamily="34" charset="0"/>
              </a:rPr>
              <a:t>G</a:t>
            </a:r>
            <a:r>
              <a:rPr lang="en-US" dirty="0" smtClean="0">
                <a:solidFill>
                  <a:srgbClr val="0033CC"/>
                </a:solidFill>
                <a:latin typeface="Albertus Extra Bold" pitchFamily="34" charset="0"/>
              </a:rPr>
              <a:t>lutamine </a:t>
            </a:r>
            <a:r>
              <a:rPr lang="en-US" dirty="0" smtClean="0">
                <a:solidFill>
                  <a:srgbClr val="0033CC"/>
                </a:solidFill>
                <a:latin typeface="Albertus Extra Bold" pitchFamily="34" charset="0"/>
              </a:rPr>
              <a:t>produced in most </a:t>
            </a:r>
            <a:r>
              <a:rPr lang="en-US" dirty="0" smtClean="0">
                <a:solidFill>
                  <a:srgbClr val="0033CC"/>
                </a:solidFill>
                <a:latin typeface="Albertus Extra Bold" pitchFamily="34" charset="0"/>
              </a:rPr>
              <a:t>organs (from amino acid metabolism) are </a:t>
            </a:r>
          </a:p>
          <a:p>
            <a:r>
              <a:rPr lang="en-US" dirty="0" smtClean="0">
                <a:solidFill>
                  <a:srgbClr val="0033CC"/>
                </a:solidFill>
                <a:latin typeface="Albertus Extra Bold" pitchFamily="34" charset="0"/>
              </a:rPr>
              <a:t> </a:t>
            </a:r>
            <a:r>
              <a:rPr lang="en-US" dirty="0" smtClean="0">
                <a:solidFill>
                  <a:srgbClr val="0033CC"/>
                </a:solidFill>
                <a:latin typeface="Albertus Extra Bold" pitchFamily="34" charset="0"/>
              </a:rPr>
              <a:t>    </a:t>
            </a:r>
            <a:r>
              <a:rPr lang="en-US" dirty="0" smtClean="0">
                <a:solidFill>
                  <a:srgbClr val="0033CC"/>
                </a:solidFill>
                <a:latin typeface="Albertus Extra Bold" pitchFamily="34" charset="0"/>
              </a:rPr>
              <a:t>degraded into glutamate </a:t>
            </a:r>
            <a:r>
              <a:rPr lang="en-US" dirty="0" smtClean="0">
                <a:solidFill>
                  <a:srgbClr val="0033CC"/>
                </a:solidFill>
                <a:latin typeface="Albertus Extra Bold" pitchFamily="34" charset="0"/>
              </a:rPr>
              <a:t>&amp; </a:t>
            </a:r>
            <a:r>
              <a:rPr lang="en-US" dirty="0" smtClean="0">
                <a:solidFill>
                  <a:srgbClr val="0033CC"/>
                </a:solidFill>
                <a:latin typeface="Albertus Extra Bold" pitchFamily="34" charset="0"/>
              </a:rPr>
              <a:t>ammonia in the kidney.</a:t>
            </a:r>
            <a:endParaRPr lang="en-US" dirty="0" smtClean="0">
              <a:solidFill>
                <a:srgbClr val="0033CC"/>
              </a:solidFill>
              <a:latin typeface="Albertus Extra Bold" pitchFamily="34" charset="0"/>
            </a:endParaRPr>
          </a:p>
          <a:p>
            <a:r>
              <a:rPr lang="en-US" dirty="0" smtClean="0">
                <a:solidFill>
                  <a:srgbClr val="0033CC"/>
                </a:solidFill>
                <a:latin typeface="Albertus Extra Bold" pitchFamily="34" charset="0"/>
              </a:rPr>
              <a:t>   </a:t>
            </a:r>
            <a:r>
              <a:rPr lang="en-US" dirty="0" smtClean="0">
                <a:solidFill>
                  <a:srgbClr val="0033CC"/>
                </a:solidFill>
                <a:latin typeface="Albertus Extra Bold" pitchFamily="34" charset="0"/>
              </a:rPr>
              <a:t>  Ammonia produced is </a:t>
            </a:r>
            <a:r>
              <a:rPr lang="en-US" dirty="0" smtClean="0">
                <a:solidFill>
                  <a:srgbClr val="0033CC"/>
                </a:solidFill>
                <a:latin typeface="Albertus Extra Bold" pitchFamily="34" charset="0"/>
              </a:rPr>
              <a:t>important in </a:t>
            </a: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acid base balance</a:t>
            </a:r>
          </a:p>
          <a:p>
            <a:endParaRPr lang="en-US" sz="2000" dirty="0" smtClean="0">
              <a:solidFill>
                <a:srgbClr val="0033CC"/>
              </a:solidFill>
              <a:latin typeface="Albertus Extra Bold" pitchFamily="34" charset="0"/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3- 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Amino acids deamination </a:t>
            </a:r>
          </a:p>
          <a:p>
            <a:endParaRPr lang="en-US" sz="2000" dirty="0" smtClean="0">
              <a:solidFill>
                <a:srgbClr val="0033CC"/>
              </a:solidFill>
              <a:latin typeface="Albertus Extra Bold" pitchFamily="34" charset="0"/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4- 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Creatine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synthesis (first step) </a:t>
            </a:r>
            <a:r>
              <a:rPr lang="en-US" dirty="0" smtClean="0">
                <a:solidFill>
                  <a:srgbClr val="0033CC"/>
                </a:solidFill>
                <a:latin typeface="Albertus Extra Bold" pitchFamily="34" charset="0"/>
              </a:rPr>
              <a:t>from amino acids </a:t>
            </a:r>
            <a:r>
              <a:rPr lang="en-US" dirty="0" smtClean="0">
                <a:solidFill>
                  <a:srgbClr val="0033CC"/>
                </a:solidFill>
              </a:rPr>
              <a:t>glycine &amp; arginine</a:t>
            </a:r>
          </a:p>
          <a:p>
            <a:endParaRPr lang="en-US" sz="2000" dirty="0" smtClean="0">
              <a:solidFill>
                <a:srgbClr val="0033CC"/>
              </a:solidFill>
            </a:endParaRPr>
          </a:p>
          <a:p>
            <a:endParaRPr lang="en-US" sz="2800" dirty="0" smtClean="0"/>
          </a:p>
          <a:p>
            <a:endParaRPr lang="en-US" sz="3200" dirty="0" smtClean="0"/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488" y="1785926"/>
            <a:ext cx="4191000" cy="3400425"/>
          </a:xfrm>
          <a:prstGeom prst="rect">
            <a:avLst/>
          </a:prstGeom>
          <a:noFill/>
          <a:ln w="9525">
            <a:solidFill>
              <a:srgbClr val="3333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3" name="Text Box 11"/>
          <p:cNvSpPr txBox="1">
            <a:spLocks noChangeArrowheads="1"/>
          </p:cNvSpPr>
          <p:nvPr/>
        </p:nvSpPr>
        <p:spPr bwMode="auto">
          <a:xfrm>
            <a:off x="6572264" y="4929198"/>
            <a:ext cx="533400" cy="528638"/>
          </a:xfrm>
          <a:prstGeom prst="rect">
            <a:avLst/>
          </a:prstGeom>
          <a:solidFill>
            <a:srgbClr val="00FF00"/>
          </a:solidFill>
          <a:ln w="9525">
            <a:solidFill>
              <a:srgbClr val="3333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dirty="0">
                <a:solidFill>
                  <a:srgbClr val="3333FF"/>
                </a:solidFill>
                <a:latin typeface="Albertus Extra Bold" pitchFamily="34" charset="0"/>
              </a:rPr>
              <a:t>1</a:t>
            </a:r>
          </a:p>
        </p:txBody>
      </p:sp>
      <p:sp>
        <p:nvSpPr>
          <p:cNvPr id="34824" name="Text Box 12"/>
          <p:cNvSpPr txBox="1">
            <a:spLocks noChangeArrowheads="1"/>
          </p:cNvSpPr>
          <p:nvPr/>
        </p:nvSpPr>
        <p:spPr bwMode="auto">
          <a:xfrm>
            <a:off x="2500298" y="2857496"/>
            <a:ext cx="533400" cy="528638"/>
          </a:xfrm>
          <a:prstGeom prst="rect">
            <a:avLst/>
          </a:prstGeom>
          <a:solidFill>
            <a:srgbClr val="00FF00"/>
          </a:solidFill>
          <a:ln w="9525" algn="ctr">
            <a:solidFill>
              <a:srgbClr val="3333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dirty="0">
                <a:solidFill>
                  <a:srgbClr val="3333FF"/>
                </a:solidFill>
                <a:latin typeface="Albertus Extra Bold" pitchFamily="34" charset="0"/>
              </a:rPr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43438" y="5572140"/>
            <a:ext cx="4275529" cy="923330"/>
          </a:xfrm>
          <a:prstGeom prst="rect">
            <a:avLst/>
          </a:prstGeom>
          <a:solidFill>
            <a:srgbClr val="E0F8BA"/>
          </a:solidFill>
        </p:spPr>
        <p:txBody>
          <a:bodyPr wrap="none" rtlCol="1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Formation of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guanido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acetic acid</a:t>
            </a:r>
          </a:p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amino acids glycine &amp;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argenine</a:t>
            </a:r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kidney</a:t>
            </a:r>
            <a:endParaRPr lang="ar-EG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4357694"/>
            <a:ext cx="5143536" cy="646331"/>
          </a:xfrm>
          <a:prstGeom prst="rect">
            <a:avLst/>
          </a:prstGeom>
          <a:solidFill>
            <a:srgbClr val="E0F8BA"/>
          </a:solidFill>
        </p:spPr>
        <p:txBody>
          <a:bodyPr wrap="square" rtlCol="1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Methylation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guanido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acetic acid to creatine</a:t>
            </a:r>
          </a:p>
          <a:p>
            <a:pPr algn="ctr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liver</a:t>
            </a:r>
            <a:endParaRPr lang="ar-EG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1538" y="928670"/>
            <a:ext cx="7018267" cy="523220"/>
          </a:xfrm>
          <a:prstGeom prst="rect">
            <a:avLst/>
          </a:prstGeom>
          <a:solidFill>
            <a:srgbClr val="E0F8BA"/>
          </a:solidFill>
        </p:spPr>
        <p:txBody>
          <a:bodyPr wrap="none" rtlCol="1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Synthesis of Creatine by kidneys &amp; liver</a:t>
            </a:r>
            <a:endParaRPr lang="ar-EG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2000240"/>
            <a:ext cx="8572560" cy="4525963"/>
          </a:xfrm>
          <a:noFill/>
          <a:ln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Ammonia (NH</a:t>
            </a:r>
            <a:r>
              <a:rPr lang="en-US" sz="2000" baseline="-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3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 is produced in cells of 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renal tubules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</a:t>
            </a:r>
          </a:p>
          <a:p>
            <a:pPr eaLnBrk="1" hangingPunct="1">
              <a:buFontTx/>
              <a:buNone/>
            </a:pPr>
            <a:r>
              <a:rPr lang="en-US" sz="1600" dirty="0" smtClean="0">
                <a:solidFill>
                  <a:srgbClr val="0033CC"/>
                </a:solidFill>
                <a:latin typeface="+mj-lt"/>
                <a:cs typeface="Times New Roman" pitchFamily="18" charset="0"/>
              </a:rPr>
              <a:t>By the enzymes: </a:t>
            </a:r>
          </a:p>
          <a:p>
            <a:pPr eaLnBrk="1" hangingPunct="1"/>
            <a:r>
              <a:rPr lang="en-US" sz="1600" dirty="0" smtClean="0">
                <a:solidFill>
                  <a:srgbClr val="0033CC"/>
                </a:solidFill>
                <a:latin typeface="+mj-lt"/>
                <a:cs typeface="Times New Roman" pitchFamily="18" charset="0"/>
              </a:rPr>
              <a:t>Glutaminase (as discussed before) </a:t>
            </a:r>
            <a:endParaRPr lang="en-US" sz="1600" dirty="0" smtClean="0">
              <a:solidFill>
                <a:srgbClr val="0033CC"/>
              </a:solidFill>
              <a:latin typeface="+mj-lt"/>
              <a:cs typeface="Times New Roman" pitchFamily="18" charset="0"/>
            </a:endParaRPr>
          </a:p>
          <a:p>
            <a:pPr eaLnBrk="1" hangingPunct="1"/>
            <a:r>
              <a:rPr lang="en-US" sz="1600" dirty="0" smtClean="0">
                <a:solidFill>
                  <a:srgbClr val="0033CC"/>
                </a:solidFill>
                <a:latin typeface="+mj-lt"/>
                <a:cs typeface="Times New Roman" pitchFamily="18" charset="0"/>
              </a:rPr>
              <a:t>Glutamate </a:t>
            </a:r>
            <a:r>
              <a:rPr lang="en-US" sz="1600" dirty="0" smtClean="0">
                <a:solidFill>
                  <a:srgbClr val="0033CC"/>
                </a:solidFill>
                <a:latin typeface="+mj-lt"/>
                <a:cs typeface="Times New Roman" pitchFamily="18" charset="0"/>
              </a:rPr>
              <a:t>dehydrogenase</a:t>
            </a:r>
            <a:endParaRPr lang="en-US" sz="1600" dirty="0" smtClean="0">
              <a:solidFill>
                <a:srgbClr val="0033CC"/>
              </a:solidFill>
              <a:latin typeface="+mj-lt"/>
              <a:cs typeface="Times New Roman" pitchFamily="18" charset="0"/>
            </a:endParaRPr>
          </a:p>
          <a:p>
            <a:pPr eaLnBrk="1" hangingPunct="1">
              <a:buNone/>
            </a:pPr>
            <a:endParaRPr lang="en-US" sz="2000" dirty="0" smtClean="0">
              <a:solidFill>
                <a:srgbClr val="0033CC"/>
              </a:solidFill>
              <a:latin typeface="+mj-lt"/>
              <a:cs typeface="Times New Roman" pitchFamily="18" charset="0"/>
            </a:endParaRPr>
          </a:p>
          <a:p>
            <a:pPr eaLnBrk="1" hangingPunct="1">
              <a:buNone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In the 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tubular lumen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,  NH</a:t>
            </a:r>
            <a:r>
              <a:rPr lang="en-US" sz="2000" b="1" baseline="-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4</a:t>
            </a:r>
            <a:r>
              <a:rPr lang="en-US" sz="20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+</a:t>
            </a:r>
            <a:r>
              <a:rPr lang="en-US" sz="2000" baseline="30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is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produced from ammonia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(NH</a:t>
            </a:r>
            <a:r>
              <a:rPr lang="en-US" sz="2000" b="1" baseline="-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3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&amp; H</a:t>
            </a:r>
            <a:r>
              <a:rPr lang="en-US" sz="20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+</a:t>
            </a:r>
            <a:r>
              <a:rPr lang="en-US" sz="2000" baseline="30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:</a:t>
            </a:r>
            <a:endParaRPr lang="en-US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Ammonia (NH</a:t>
            </a:r>
            <a:r>
              <a:rPr lang="en-US" sz="1600" baseline="-30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3</a:t>
            </a:r>
            <a:r>
              <a:rPr lang="en-US" sz="16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r>
              <a:rPr lang="en-US" sz="1600" baseline="-30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</a:t>
            </a:r>
            <a:r>
              <a:rPr lang="en-US" sz="16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+  Hydrogen ions (H</a:t>
            </a:r>
            <a:r>
              <a:rPr lang="en-US" sz="1600" baseline="30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+</a:t>
            </a:r>
            <a:r>
              <a:rPr lang="en-US" sz="16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)</a:t>
            </a:r>
            <a:r>
              <a:rPr lang="en-US" sz="1600" baseline="30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 </a:t>
            </a:r>
            <a:r>
              <a:rPr lang="en-US" sz="16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=   Ammonium ions (NH</a:t>
            </a:r>
            <a:r>
              <a:rPr lang="en-US" sz="1600" baseline="-30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4</a:t>
            </a:r>
            <a:r>
              <a:rPr lang="en-US" sz="1600" baseline="30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+</a:t>
            </a:r>
            <a:r>
              <a:rPr lang="en-US" sz="16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)</a:t>
            </a:r>
            <a:r>
              <a:rPr lang="en-US" sz="16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sz="1600" dirty="0" smtClean="0">
                <a:solidFill>
                  <a:srgbClr val="0033CC"/>
                </a:solidFill>
              </a:rPr>
              <a:t>This reaction is </a:t>
            </a:r>
            <a:r>
              <a:rPr lang="en-US" sz="1600" dirty="0" smtClean="0">
                <a:solidFill>
                  <a:srgbClr val="0033CC"/>
                </a:solidFill>
                <a:cs typeface="Aharoni" pitchFamily="2" charset="-79"/>
              </a:rPr>
              <a:t>favored at the acid pH of urine.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sz="1600" dirty="0" smtClean="0">
                <a:solidFill>
                  <a:srgbClr val="0033CC"/>
                </a:solidFill>
              </a:rPr>
              <a:t>The formed NH4+  in the tubular lumen </a:t>
            </a:r>
            <a:r>
              <a:rPr lang="en-US" sz="1600" u="sng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not </a:t>
            </a:r>
            <a:r>
              <a:rPr lang="en-US" sz="1600" dirty="0" smtClean="0">
                <a:solidFill>
                  <a:srgbClr val="0033CC"/>
                </a:solidFill>
              </a:rPr>
              <a:t>easily cross the cell membranes </a:t>
            </a:r>
            <a:r>
              <a:rPr lang="en-US" sz="1600" dirty="0" smtClean="0">
                <a:solidFill>
                  <a:srgbClr val="0033CC"/>
                </a:solidFill>
              </a:rPr>
              <a:t>&amp; is </a:t>
            </a:r>
            <a:endParaRPr lang="en-US" sz="1600" dirty="0" smtClean="0">
              <a:solidFill>
                <a:srgbClr val="0033CC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en-US" sz="1600" dirty="0" smtClean="0">
                <a:solidFill>
                  <a:srgbClr val="0033CC"/>
                </a:solidFill>
              </a:rPr>
              <a:t>trapped in the lumen to be excreted in urine with other anions such as phosphate, chloride &amp;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sz="1600" dirty="0" err="1" smtClean="0">
                <a:solidFill>
                  <a:srgbClr val="0033CC"/>
                </a:solidFill>
              </a:rPr>
              <a:t>sulphate</a:t>
            </a:r>
            <a:r>
              <a:rPr lang="en-US" sz="1600" dirty="0" smtClean="0">
                <a:solidFill>
                  <a:srgbClr val="0033CC"/>
                </a:solidFill>
              </a:rPr>
              <a:t>.(forming ammonium phosphate, ammonium chloride &amp; ammonium </a:t>
            </a:r>
            <a:r>
              <a:rPr lang="en-US" sz="1600" dirty="0" err="1" smtClean="0">
                <a:solidFill>
                  <a:srgbClr val="0033CC"/>
                </a:solidFill>
              </a:rPr>
              <a:t>sulphates</a:t>
            </a:r>
            <a:r>
              <a:rPr lang="en-US" sz="1600" dirty="0" smtClean="0">
                <a:solidFill>
                  <a:srgbClr val="0033CC"/>
                </a:solidFill>
              </a:rPr>
              <a:t>).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sz="1600" dirty="0" smtClean="0">
              <a:solidFill>
                <a:srgbClr val="0033CC"/>
              </a:solidFill>
            </a:endParaRPr>
          </a:p>
          <a:p>
            <a:pPr algn="ctr" eaLnBrk="1" hangingPunct="1">
              <a:lnSpc>
                <a:spcPct val="90000"/>
              </a:lnSpc>
              <a:buNone/>
            </a:pPr>
            <a:r>
              <a:rPr lang="en-US" sz="1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NH4+ production in the tubular lumen accounts for about 60% excretion of hydrogen ions </a:t>
            </a:r>
            <a:r>
              <a:rPr lang="en-US" sz="1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associated </a:t>
            </a:r>
            <a:r>
              <a:rPr lang="en-US" sz="1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nonvolatile acids. </a:t>
            </a:r>
          </a:p>
          <a:p>
            <a:pPr eaLnBrk="1" hangingPunct="1"/>
            <a:endParaRPr lang="en-US" sz="2000" dirty="0" smtClean="0">
              <a:solidFill>
                <a:srgbClr val="0033CC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  <a:solidFill>
            <a:srgbClr val="E0F8BA"/>
          </a:solidFill>
        </p:spPr>
        <p:txBody>
          <a:bodyPr/>
          <a:lstStyle/>
          <a:p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Ammonia metabolism  </a:t>
            </a:r>
            <a:b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acid base balance </a:t>
            </a:r>
            <a:b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kidney</a:t>
            </a:r>
            <a:endParaRPr lang="ar-EG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500042"/>
            <a:ext cx="8229600" cy="5364163"/>
          </a:xfrm>
          <a:noFill/>
          <a:ln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 of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H+  required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NH4+ formation:</a:t>
            </a:r>
          </a:p>
          <a:p>
            <a:pPr marL="609600" indent="-609600" eaLnBrk="1" hangingPunct="1">
              <a:buFontTx/>
              <a:buNone/>
            </a:pPr>
            <a:endParaRPr lang="en-US" sz="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09600" indent="-609600" eaLnBrk="1" hangingPunct="1">
              <a:buFontTx/>
              <a:buAutoNum type="arabicPeriod"/>
            </a:pPr>
            <a:r>
              <a:rPr lang="en-US" sz="1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Glomerular filtrate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z="1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effect of </a:t>
            </a:r>
            <a:r>
              <a:rPr lang="en-US" sz="1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  <a:cs typeface="Aharoni" pitchFamily="2" charset="-79"/>
              </a:rPr>
              <a:t>carbonic anhydrase </a:t>
            </a:r>
            <a:r>
              <a:rPr lang="en-US" sz="1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enzyme </a:t>
            </a:r>
            <a:r>
              <a:rPr lang="en-US" sz="1600" dirty="0" smtClean="0">
                <a:solidFill>
                  <a:srgbClr val="0033CC"/>
                </a:solidFill>
              </a:rPr>
              <a:t>during the synthesis of carbonic acid </a:t>
            </a:r>
            <a:r>
              <a:rPr lang="en-US" sz="1600" dirty="0" smtClean="0">
                <a:solidFill>
                  <a:srgbClr val="0033CC"/>
                </a:solidFill>
                <a:latin typeface="Albertus Extra Bold" pitchFamily="34" charset="0"/>
              </a:rPr>
              <a:t>in the tubular </a:t>
            </a:r>
            <a:r>
              <a:rPr lang="en-US" sz="1600" dirty="0" smtClean="0">
                <a:solidFill>
                  <a:srgbClr val="0033CC"/>
                </a:solidFill>
                <a:latin typeface="Albertus Extra Bold" pitchFamily="34" charset="0"/>
              </a:rPr>
              <a:t>cells </a:t>
            </a:r>
            <a:r>
              <a:rPr lang="en-US" sz="1600" dirty="0" smtClean="0">
                <a:solidFill>
                  <a:srgbClr val="0033CC"/>
                </a:solidFill>
              </a:rPr>
              <a:t>H</a:t>
            </a:r>
            <a:r>
              <a:rPr lang="en-US" sz="1600" dirty="0" smtClean="0">
                <a:solidFill>
                  <a:srgbClr val="0033CC"/>
                </a:solidFill>
              </a:rPr>
              <a:t>+  is secreted into the lumen by the Na+/ H+ exchanger.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2143116"/>
            <a:ext cx="3453821" cy="2786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214554"/>
            <a:ext cx="3786182" cy="2611040"/>
          </a:xfrm>
          <a:prstGeom prst="rect">
            <a:avLst/>
          </a:prstGeom>
          <a:noFill/>
          <a:ln>
            <a:solidFill>
              <a:srgbClr val="0033CC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714348" y="5429264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renal insufficiency</a:t>
            </a:r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the kidneys are unable to produce enough NH3 to buffer the nonvolatile acids leading to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metabolic acidosis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0"/>
            <a:ext cx="8458200" cy="6553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Line 5"/>
          <p:cNvSpPr>
            <a:spLocks noChangeShapeType="1"/>
          </p:cNvSpPr>
          <p:nvPr/>
        </p:nvSpPr>
        <p:spPr bwMode="auto">
          <a:xfrm flipH="1" flipV="1">
            <a:off x="4191000" y="2133600"/>
            <a:ext cx="2057400" cy="76200"/>
          </a:xfrm>
          <a:prstGeom prst="line">
            <a:avLst/>
          </a:prstGeom>
          <a:noFill/>
          <a:ln w="88900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H="1" flipV="1">
            <a:off x="4648200" y="1143000"/>
            <a:ext cx="1676400" cy="0"/>
          </a:xfrm>
          <a:prstGeom prst="line">
            <a:avLst/>
          </a:prstGeom>
          <a:noFill/>
          <a:ln w="88900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  <p:bldP spid="512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E0F8BA"/>
          </a:solidFill>
          <a:ln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Production of Erythropoietin 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Erythropoietin:</a:t>
            </a:r>
          </a:p>
          <a:p>
            <a:pPr>
              <a:buNone/>
            </a:pPr>
            <a:r>
              <a:rPr lang="en-US" sz="1800" dirty="0" smtClean="0">
                <a:solidFill>
                  <a:srgbClr val="0033CC"/>
                </a:solidFill>
                <a:latin typeface="+mj-lt"/>
              </a:rPr>
              <a:t>It </a:t>
            </a:r>
            <a:r>
              <a:rPr lang="en-US" sz="1800" dirty="0" smtClean="0">
                <a:solidFill>
                  <a:srgbClr val="0033CC"/>
                </a:solidFill>
                <a:latin typeface="+mj-lt"/>
              </a:rPr>
              <a:t>is a glycoprotein hormone that controls erythropoiesis. </a:t>
            </a:r>
          </a:p>
          <a:p>
            <a:pPr>
              <a:buNone/>
            </a:pPr>
            <a:r>
              <a:rPr lang="en-US" sz="1800" dirty="0" smtClean="0">
                <a:solidFill>
                  <a:srgbClr val="0033CC"/>
                </a:solidFill>
                <a:latin typeface="+mj-lt"/>
              </a:rPr>
              <a:t>It is produced by the renal cortex  in response to </a:t>
            </a:r>
            <a:r>
              <a:rPr lang="en-US" sz="1800" dirty="0" smtClean="0">
                <a:solidFill>
                  <a:srgbClr val="0033CC"/>
                </a:solidFill>
                <a:latin typeface="+mj-lt"/>
              </a:rPr>
              <a:t>low oxygen </a:t>
            </a:r>
            <a:r>
              <a:rPr lang="en-US" sz="1800" dirty="0" smtClean="0">
                <a:solidFill>
                  <a:srgbClr val="0033CC"/>
                </a:solidFill>
                <a:latin typeface="+mj-lt"/>
              </a:rPr>
              <a:t>levels in the </a:t>
            </a:r>
            <a:r>
              <a:rPr lang="en-US" sz="1800" dirty="0" smtClean="0">
                <a:solidFill>
                  <a:srgbClr val="0033CC"/>
                </a:solidFill>
                <a:latin typeface="+mj-lt"/>
              </a:rPr>
              <a:t>blood</a:t>
            </a:r>
          </a:p>
          <a:p>
            <a:pPr>
              <a:buNone/>
            </a:pPr>
            <a:endParaRPr lang="en-US" sz="1800" dirty="0" smtClean="0">
              <a:solidFill>
                <a:srgbClr val="0033CC"/>
              </a:solidFill>
              <a:latin typeface="+mj-lt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renal insufficiency</a:t>
            </a:r>
            <a:r>
              <a:rPr lang="en-US" sz="1800" dirty="0" smtClean="0">
                <a:solidFill>
                  <a:srgbClr val="0033CC"/>
                </a:solidFill>
              </a:rPr>
              <a:t>:</a:t>
            </a:r>
          </a:p>
          <a:p>
            <a:pPr>
              <a:buNone/>
            </a:pPr>
            <a:r>
              <a:rPr lang="en-US" sz="1800" dirty="0" smtClean="0">
                <a:solidFill>
                  <a:srgbClr val="0033CC"/>
                </a:solidFill>
              </a:rPr>
              <a:t>There </a:t>
            </a:r>
            <a:r>
              <a:rPr lang="en-US" sz="1800" dirty="0" smtClean="0">
                <a:solidFill>
                  <a:srgbClr val="0033CC"/>
                </a:solidFill>
              </a:rPr>
              <a:t>is decreased production of erythropoietin, leading to </a:t>
            </a:r>
            <a:r>
              <a:rPr lang="en-US" sz="24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anemia</a:t>
            </a:r>
            <a:r>
              <a:rPr lang="en-US" sz="18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 </a:t>
            </a:r>
            <a:r>
              <a:rPr lang="en-US" sz="1800" dirty="0" smtClean="0">
                <a:solidFill>
                  <a:srgbClr val="0033CC"/>
                </a:solidFill>
              </a:rPr>
              <a:t>which is </a:t>
            </a:r>
            <a:endParaRPr lang="en-US" sz="1800" dirty="0" smtClean="0">
              <a:solidFill>
                <a:srgbClr val="0033CC"/>
              </a:solidFill>
            </a:endParaRPr>
          </a:p>
          <a:p>
            <a:pPr>
              <a:buNone/>
            </a:pPr>
            <a:r>
              <a:rPr lang="en-US" sz="1800" dirty="0" smtClean="0">
                <a:solidFill>
                  <a:srgbClr val="0033CC"/>
                </a:solidFill>
              </a:rPr>
              <a:t>one </a:t>
            </a:r>
            <a:r>
              <a:rPr lang="en-US" sz="1800" dirty="0" smtClean="0">
                <a:solidFill>
                  <a:srgbClr val="0033CC"/>
                </a:solidFill>
              </a:rPr>
              <a:t>of the</a:t>
            </a:r>
            <a:r>
              <a:rPr lang="en-US" sz="1800" dirty="0" smtClean="0">
                <a:solidFill>
                  <a:srgbClr val="0033CC"/>
                </a:solidFill>
                <a:latin typeface="Albertus Extra Bold" pitchFamily="34" charset="0"/>
              </a:rPr>
              <a:t> major features in </a:t>
            </a:r>
            <a:r>
              <a:rPr lang="en-US" sz="1800" dirty="0" smtClean="0">
                <a:solidFill>
                  <a:srgbClr val="0033CC"/>
                </a:solidFill>
                <a:latin typeface="Albertus Extra Bold" pitchFamily="34" charset="0"/>
              </a:rPr>
              <a:t>cases of renal </a:t>
            </a:r>
            <a:r>
              <a:rPr lang="en-US" sz="1800" dirty="0" smtClean="0">
                <a:solidFill>
                  <a:srgbClr val="0033CC"/>
                </a:solidFill>
                <a:latin typeface="Albertus Extra Bold" pitchFamily="34" charset="0"/>
              </a:rPr>
              <a:t>insufficiency.</a:t>
            </a:r>
          </a:p>
          <a:p>
            <a:pPr>
              <a:buNone/>
            </a:pPr>
            <a:endParaRPr lang="en-US" sz="1800" dirty="0" smtClean="0">
              <a:solidFill>
                <a:srgbClr val="0033CC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E0F8BA"/>
          </a:solidFill>
          <a:ln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Activation of vitamin D </a:t>
            </a:r>
            <a:b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 the Kidney</a:t>
            </a:r>
            <a:endParaRPr lang="en-US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600200"/>
            <a:ext cx="8715436" cy="4525963"/>
          </a:xfrm>
        </p:spPr>
        <p:txBody>
          <a:bodyPr/>
          <a:lstStyle/>
          <a:p>
            <a:pPr>
              <a:buNone/>
            </a:pPr>
            <a:endParaRPr lang="en-US" sz="1600" dirty="0" smtClean="0">
              <a:solidFill>
                <a:srgbClr val="0033CC"/>
              </a:solidFill>
              <a:latin typeface="+mj-lt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Renal 1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a </a:t>
            </a:r>
            <a:r>
              <a:rPr 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hydroxylase</a:t>
            </a:r>
            <a:endParaRPr lang="en-US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buNone/>
            </a:pP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The </a:t>
            </a: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key regulatory enzyme in vitamin D </a:t>
            </a: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activation is </a:t>
            </a: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the </a:t>
            </a:r>
            <a:r>
              <a:rPr lang="en-US" sz="16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</a:t>
            </a:r>
            <a:r>
              <a:rPr lang="en-US" sz="16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a </a:t>
            </a:r>
            <a:r>
              <a:rPr lang="en-US" sz="1600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hydroxylase</a:t>
            </a:r>
            <a:r>
              <a:rPr lang="en-US" sz="16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16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</a:t>
            </a:r>
            <a:r>
              <a:rPr lang="en-US" sz="16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nzyme</a:t>
            </a: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 produced </a:t>
            </a:r>
          </a:p>
          <a:p>
            <a:pPr>
              <a:buNone/>
            </a:pP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by the kidney.</a:t>
            </a:r>
          </a:p>
          <a:p>
            <a:pPr>
              <a:buNone/>
            </a:pP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Vitamin D3 (</a:t>
            </a:r>
            <a:r>
              <a:rPr lang="en-US" sz="1600" dirty="0" err="1" smtClean="0">
                <a:solidFill>
                  <a:srgbClr val="0033CC"/>
                </a:solidFill>
                <a:latin typeface="+mj-lt"/>
              </a:rPr>
              <a:t>cholecalceferol</a:t>
            </a: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) is </a:t>
            </a:r>
            <a:r>
              <a:rPr lang="en-US" sz="1600" dirty="0" err="1" smtClean="0">
                <a:solidFill>
                  <a:srgbClr val="0033CC"/>
                </a:solidFill>
                <a:latin typeface="+mj-lt"/>
              </a:rPr>
              <a:t>hydroxylated</a:t>
            </a: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 in the liver to 25 </a:t>
            </a:r>
            <a:r>
              <a:rPr lang="en-US" sz="1600" dirty="0" err="1" smtClean="0">
                <a:solidFill>
                  <a:srgbClr val="0033CC"/>
                </a:solidFill>
                <a:latin typeface="+mj-lt"/>
              </a:rPr>
              <a:t>hydroxycholecalciferol</a:t>
            </a: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(25 HCC)</a:t>
            </a:r>
            <a:endParaRPr lang="en-US" sz="1600" dirty="0" smtClean="0">
              <a:solidFill>
                <a:srgbClr val="0033CC"/>
              </a:solidFill>
              <a:latin typeface="+mj-lt"/>
            </a:endParaRPr>
          </a:p>
          <a:p>
            <a:pPr>
              <a:buNone/>
            </a:pPr>
            <a:r>
              <a:rPr lang="en-US" sz="1600" dirty="0" smtClean="0">
                <a:solidFill>
                  <a:srgbClr val="0033CC"/>
                </a:solidFill>
              </a:rPr>
              <a:t>Then, the renal 1</a:t>
            </a:r>
            <a:r>
              <a:rPr lang="en-US" sz="1600" dirty="0" smtClean="0">
                <a:solidFill>
                  <a:srgbClr val="0033CC"/>
                </a:solidFill>
                <a:latin typeface="Symbol" pitchFamily="18" charset="2"/>
              </a:rPr>
              <a:t>a </a:t>
            </a:r>
            <a:r>
              <a:rPr lang="en-US" sz="1600" dirty="0" err="1" smtClean="0">
                <a:solidFill>
                  <a:srgbClr val="0033CC"/>
                </a:solidFill>
              </a:rPr>
              <a:t>hydroxylase</a:t>
            </a:r>
            <a:r>
              <a:rPr lang="en-US" sz="1600" dirty="0" smtClean="0">
                <a:solidFill>
                  <a:srgbClr val="0033CC"/>
                </a:solidFill>
              </a:rPr>
              <a:t> </a:t>
            </a: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converts 25 HCC </a:t>
            </a: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to </a:t>
            </a:r>
            <a:r>
              <a:rPr lang="en-US" sz="1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1, 25 </a:t>
            </a:r>
            <a:r>
              <a:rPr lang="en-US" sz="16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dihydroxycholecalceferol</a:t>
            </a:r>
            <a:r>
              <a:rPr lang="en-US" sz="1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16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(1, 25 </a:t>
            </a:r>
          </a:p>
          <a:p>
            <a:pPr>
              <a:buNone/>
            </a:pPr>
            <a:r>
              <a:rPr lang="en-US" sz="16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DHCC)</a:t>
            </a: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, which is the active form of vitamin D.</a:t>
            </a:r>
          </a:p>
          <a:p>
            <a:pPr>
              <a:buNone/>
            </a:pP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The main physiological role of  active vitamin D (</a:t>
            </a:r>
            <a:r>
              <a:rPr lang="en-US" sz="16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sz="16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25 </a:t>
            </a:r>
            <a:r>
              <a:rPr lang="en-US" sz="16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DHCC) </a:t>
            </a: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is promoting calcification of </a:t>
            </a:r>
          </a:p>
          <a:p>
            <a:pPr>
              <a:buNone/>
            </a:pP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bones (adding calcium) mainly through increasing calcium absorption from GIT.  </a:t>
            </a:r>
          </a:p>
          <a:p>
            <a:pPr>
              <a:buNone/>
            </a:pPr>
            <a:endParaRPr lang="en-US" sz="1600" dirty="0" smtClean="0">
              <a:solidFill>
                <a:srgbClr val="0033CC"/>
              </a:solidFill>
              <a:latin typeface="+mj-lt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 renal insufficiency,</a:t>
            </a:r>
          </a:p>
          <a:p>
            <a:pPr>
              <a:buNone/>
            </a:pP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A</a:t>
            </a: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ctive vitamin D is </a:t>
            </a:r>
            <a:r>
              <a:rPr lang="en-US" sz="16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not</a:t>
            </a: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 sufficient ending in </a:t>
            </a: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renal rickets </a:t>
            </a: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(poor calcification of bones).</a:t>
            </a:r>
          </a:p>
          <a:p>
            <a:pPr>
              <a:buNone/>
            </a:pP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The resulting </a:t>
            </a:r>
            <a:r>
              <a:rPr lang="en-US" sz="1600" dirty="0" err="1" smtClean="0">
                <a:solidFill>
                  <a:srgbClr val="0033CC"/>
                </a:solidFill>
                <a:latin typeface="+mj-lt"/>
              </a:rPr>
              <a:t>hypocalcemia</a:t>
            </a: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 due to vitamin D deficiency may end in </a:t>
            </a:r>
            <a:r>
              <a:rPr lang="en-US" sz="1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hyperparathydroidism</a:t>
            </a: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</a:p>
          <a:p>
            <a:pPr>
              <a:buNone/>
            </a:pPr>
            <a:r>
              <a:rPr lang="en-US" sz="1600" dirty="0" smtClean="0">
                <a:solidFill>
                  <a:srgbClr val="0033CC"/>
                </a:solidFill>
                <a:latin typeface="+mj-lt"/>
              </a:rPr>
              <a:t>i.e. increased production of  the parathyroid hormone (PTH).</a:t>
            </a:r>
            <a:endParaRPr lang="en-US" sz="1600" dirty="0" smtClean="0">
              <a:solidFill>
                <a:srgbClr val="0033CC"/>
              </a:solidFill>
              <a:latin typeface="+mj-lt"/>
            </a:endParaRPr>
          </a:p>
          <a:p>
            <a:pPr>
              <a:buNone/>
            </a:pPr>
            <a:endParaRPr lang="en-US" sz="2000" dirty="0" smtClean="0">
              <a:solidFill>
                <a:srgbClr val="0033CC"/>
              </a:solidFill>
              <a:latin typeface="+mj-lt"/>
            </a:endParaRPr>
          </a:p>
          <a:p>
            <a:endParaRPr lang="en-US" sz="40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14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146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146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146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146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146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146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500042"/>
            <a:ext cx="7656699" cy="5228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57965" y="4929198"/>
            <a:ext cx="4328811" cy="1200329"/>
          </a:xfrm>
          <a:prstGeom prst="rect">
            <a:avLst/>
          </a:prstGeom>
          <a:solidFill>
            <a:srgbClr val="E0F8BA"/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Activation 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vitamin D</a:t>
            </a:r>
            <a:endParaRPr lang="ar-EG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429684" cy="1143000"/>
          </a:xfrm>
          <a:solidFill>
            <a:srgbClr val="E0F8BA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Role of the Kidney in Electrolytes Balance</a:t>
            </a:r>
            <a:endParaRPr lang="ar-EG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  <a:ln>
            <a:noFill/>
          </a:ln>
        </p:spPr>
        <p:txBody>
          <a:bodyPr>
            <a:normAutofit fontScale="70000" lnSpcReduction="20000"/>
          </a:bodyPr>
          <a:lstStyle/>
          <a:p>
            <a:pPr algn="ctr" rtl="0">
              <a:buNone/>
            </a:pPr>
            <a:endParaRPr lang="en-US" sz="3100" b="1" i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 rtl="0">
              <a:buNone/>
            </a:pPr>
            <a:r>
              <a:rPr lang="en-US" sz="31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Electrolyte </a:t>
            </a:r>
            <a:r>
              <a:rPr lang="en-US" sz="31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balance (Na+ &amp; K+) </a:t>
            </a:r>
          </a:p>
          <a:p>
            <a:pPr algn="l" rtl="0">
              <a:buNone/>
            </a:pPr>
            <a:r>
              <a:rPr lang="en-US" sz="2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                                       BY:    </a:t>
            </a:r>
            <a:r>
              <a:rPr lang="en-US" sz="2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Renin-Angiotensin</a:t>
            </a:r>
            <a:r>
              <a:rPr lang="en-US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System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</a:p>
          <a:p>
            <a:pPr algn="ctr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                                  </a:t>
            </a:r>
            <a:r>
              <a:rPr lang="en-US" sz="20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Angiotensinogen</a:t>
            </a:r>
            <a:r>
              <a:rPr lang="en-US" sz="2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</a:t>
            </a:r>
            <a:r>
              <a:rPr lang="en-US" sz="18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(in liver, inactive)</a:t>
            </a:r>
          </a:p>
          <a:p>
            <a:pPr algn="ctr" rtl="0">
              <a:buNone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                                 </a:t>
            </a:r>
            <a:r>
              <a:rPr lang="en-US" sz="23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Renin</a:t>
            </a:r>
            <a:r>
              <a:rPr lang="en-US" sz="2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</a:p>
          <a:p>
            <a:pPr algn="l" rtl="0">
              <a:buNone/>
            </a:pPr>
            <a:r>
              <a:rPr lang="en-US" sz="23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en-US" sz="2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             </a:t>
            </a:r>
            <a:r>
              <a:rPr lang="en-US" sz="2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</a:t>
            </a:r>
            <a:r>
              <a:rPr lang="en-US" sz="2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synth. by kidney)</a:t>
            </a:r>
          </a:p>
          <a:p>
            <a:pPr algn="ctr" rtl="0">
              <a:buNone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rtl="0">
              <a:buNone/>
            </a:pPr>
            <a:r>
              <a:rPr 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Angiotensin </a:t>
            </a:r>
            <a:r>
              <a:rPr lang="en-US" sz="2000" b="1" dirty="0" smtClean="0">
                <a:solidFill>
                  <a:srgbClr val="0033CC"/>
                </a:solidFill>
                <a:latin typeface="Cambria" pitchFamily="18" charset="0"/>
              </a:rPr>
              <a:t>I</a:t>
            </a:r>
          </a:p>
          <a:p>
            <a:pPr algn="ctr" rtl="0">
              <a:buNone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l" rtl="0">
              <a:buNone/>
            </a:pPr>
            <a:r>
              <a:rPr lang="en-US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</a:t>
            </a:r>
          </a:p>
          <a:p>
            <a:pPr algn="l" rtl="0">
              <a:buNone/>
            </a:pPr>
            <a:r>
              <a:rPr lang="en-US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     </a:t>
            </a:r>
            <a:r>
              <a:rPr 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Angiotensin Converting Enzyme</a:t>
            </a:r>
          </a:p>
          <a:p>
            <a:pPr algn="l" rtl="0">
              <a:buNone/>
            </a:pPr>
            <a:r>
              <a:rPr lang="en-US" sz="2000" b="1" dirty="0" smtClean="0">
                <a:solidFill>
                  <a:srgbClr val="0033CC"/>
                </a:solidFill>
                <a:latin typeface="Cambria" pitchFamily="18" charset="0"/>
              </a:rPr>
              <a:t>                                  (ACE)</a:t>
            </a:r>
          </a:p>
          <a:p>
            <a:pPr algn="ctr" rtl="0">
              <a:buNone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algn="ctr" rtl="0">
              <a:buNone/>
            </a:pP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</a:t>
            </a:r>
            <a:r>
              <a:rPr 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Angiotensin II</a:t>
            </a:r>
          </a:p>
          <a:p>
            <a:pPr algn="ctr" rtl="0">
              <a:buNone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rtl="0">
              <a:buNone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rtl="0">
              <a:buNone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algn="ctr" rtl="0">
              <a:buNone/>
            </a:pP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                                  </a:t>
            </a:r>
            <a:r>
              <a:rPr 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simulate </a:t>
            </a:r>
            <a:r>
              <a:rPr 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</a:t>
            </a:r>
            <a:r>
              <a:rPr lang="en-US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ldesterone release  </a:t>
            </a:r>
            <a:r>
              <a:rPr lang="en-US" sz="18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(from adrenal cortex)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00760" y="3000372"/>
            <a:ext cx="2786082" cy="2708434"/>
          </a:xfrm>
          <a:prstGeom prst="rect">
            <a:avLst/>
          </a:prstGeom>
          <a:solidFill>
            <a:srgbClr val="E0F8BA"/>
          </a:solidFill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Tubules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kidney</a:t>
            </a:r>
          </a:p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Decrease Na+ excretion</a:t>
            </a:r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Increase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K+ excretions </a:t>
            </a: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sz="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Hypernatremia</a:t>
            </a:r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hypokalemia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Increase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BP</a:t>
            </a:r>
            <a:endParaRPr lang="ar-EG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Down Arrow 8"/>
          <p:cNvSpPr/>
          <p:nvPr/>
        </p:nvSpPr>
        <p:spPr>
          <a:xfrm rot="3504589" flipH="1" flipV="1">
            <a:off x="5361038" y="5166570"/>
            <a:ext cx="636504" cy="767208"/>
          </a:xfrm>
          <a:prstGeom prst="downArrow">
            <a:avLst/>
          </a:prstGeom>
          <a:solidFill>
            <a:srgbClr val="E0F8B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0" name="Down Arrow 9"/>
          <p:cNvSpPr/>
          <p:nvPr/>
        </p:nvSpPr>
        <p:spPr>
          <a:xfrm flipH="1">
            <a:off x="4286246" y="3071810"/>
            <a:ext cx="571503" cy="714380"/>
          </a:xfrm>
          <a:prstGeom prst="downArrow">
            <a:avLst/>
          </a:prstGeom>
          <a:solidFill>
            <a:srgbClr val="E0F8B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1" name="Down Arrow 10"/>
          <p:cNvSpPr/>
          <p:nvPr/>
        </p:nvSpPr>
        <p:spPr>
          <a:xfrm flipH="1">
            <a:off x="4286248" y="4214818"/>
            <a:ext cx="571503" cy="785818"/>
          </a:xfrm>
          <a:prstGeom prst="downArrow">
            <a:avLst/>
          </a:prstGeom>
          <a:solidFill>
            <a:srgbClr val="E0F8B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2" name="Down Arrow 11"/>
          <p:cNvSpPr/>
          <p:nvPr/>
        </p:nvSpPr>
        <p:spPr>
          <a:xfrm>
            <a:off x="4357686" y="5429264"/>
            <a:ext cx="500066" cy="500066"/>
          </a:xfrm>
          <a:prstGeom prst="downArrow">
            <a:avLst/>
          </a:prstGeom>
          <a:solidFill>
            <a:srgbClr val="E0F8B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3" name="Down Arrow 12"/>
          <p:cNvSpPr/>
          <p:nvPr/>
        </p:nvSpPr>
        <p:spPr>
          <a:xfrm>
            <a:off x="7000892" y="3929066"/>
            <a:ext cx="484632" cy="21431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4" name="Down Arrow 13"/>
          <p:cNvSpPr/>
          <p:nvPr/>
        </p:nvSpPr>
        <p:spPr>
          <a:xfrm>
            <a:off x="6929454" y="5000636"/>
            <a:ext cx="484632" cy="21431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"/>
            <a:ext cx="8534400" cy="669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28600"/>
            <a:ext cx="5003800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28600"/>
            <a:ext cx="7239000" cy="6367463"/>
          </a:xfrm>
          <a:prstGeom prst="rect">
            <a:avLst/>
          </a:prstGeom>
          <a:noFill/>
          <a:ln w="9525">
            <a:solidFill>
              <a:srgbClr val="3333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500042"/>
            <a:ext cx="7215238" cy="642942"/>
          </a:xfrm>
          <a:solidFill>
            <a:srgbClr val="E0F8BA"/>
          </a:solidFill>
          <a:ln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Urine Formation</a:t>
            </a:r>
          </a:p>
        </p:txBody>
      </p:sp>
      <p:sp>
        <p:nvSpPr>
          <p:cNvPr id="7171" name="Oval 3"/>
          <p:cNvSpPr>
            <a:spLocks noChangeArrowheads="1"/>
          </p:cNvSpPr>
          <p:nvPr/>
        </p:nvSpPr>
        <p:spPr bwMode="auto">
          <a:xfrm>
            <a:off x="714348" y="1214422"/>
            <a:ext cx="3200400" cy="1928826"/>
          </a:xfrm>
          <a:prstGeom prst="ellipse">
            <a:avLst/>
          </a:prstGeom>
          <a:solidFill>
            <a:srgbClr val="E0F8B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Filtration</a:t>
            </a:r>
          </a:p>
        </p:txBody>
      </p:sp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5072066" y="1214422"/>
            <a:ext cx="3200400" cy="1857388"/>
          </a:xfrm>
          <a:prstGeom prst="ellipse">
            <a:avLst/>
          </a:prstGeom>
          <a:solidFill>
            <a:srgbClr val="E0F8B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Reabsorption</a:t>
            </a:r>
          </a:p>
        </p:txBody>
      </p:sp>
      <p:sp>
        <p:nvSpPr>
          <p:cNvPr id="7173" name="Oval 5"/>
          <p:cNvSpPr>
            <a:spLocks noChangeArrowheads="1"/>
          </p:cNvSpPr>
          <p:nvPr/>
        </p:nvSpPr>
        <p:spPr bwMode="auto">
          <a:xfrm>
            <a:off x="2857488" y="2500306"/>
            <a:ext cx="3276600" cy="1890722"/>
          </a:xfrm>
          <a:prstGeom prst="ellipse">
            <a:avLst/>
          </a:prstGeom>
          <a:solidFill>
            <a:srgbClr val="E0F8B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Secretion</a:t>
            </a:r>
          </a:p>
        </p:txBody>
      </p:sp>
      <p:sp>
        <p:nvSpPr>
          <p:cNvPr id="7174" name="Rectangle 3"/>
          <p:cNvSpPr>
            <a:spLocks noChangeArrowheads="1"/>
          </p:cNvSpPr>
          <p:nvPr/>
        </p:nvSpPr>
        <p:spPr bwMode="auto">
          <a:xfrm>
            <a:off x="304800" y="4643446"/>
            <a:ext cx="8624918" cy="857256"/>
          </a:xfrm>
          <a:prstGeom prst="rect">
            <a:avLst/>
          </a:prstGeom>
          <a:solidFill>
            <a:srgbClr val="E0F8B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2000" dirty="0" smtClean="0">
                <a:solidFill>
                  <a:srgbClr val="0000FF"/>
                </a:solidFill>
                <a:latin typeface="Aharoni" pitchFamily="2" charset="-79"/>
                <a:cs typeface="Aharoni" pitchFamily="2" charset="-79"/>
              </a:rPr>
              <a:t>Glomerular Filtration Rate (GFR) </a:t>
            </a:r>
            <a:r>
              <a:rPr lang="en-US" sz="2000" dirty="0" smtClean="0">
                <a:solidFill>
                  <a:srgbClr val="0000FF"/>
                </a:solidFill>
                <a:latin typeface="Aharoni" pitchFamily="2" charset="-79"/>
                <a:cs typeface="Aharoni" pitchFamily="2" charset="-79"/>
                <a:sym typeface="Wingdings" pitchFamily="2" charset="2"/>
              </a:rPr>
              <a:t>= </a:t>
            </a:r>
            <a:r>
              <a:rPr lang="en-US" sz="2400" dirty="0" smtClean="0">
                <a:solidFill>
                  <a:srgbClr val="0000FF"/>
                </a:solidFill>
                <a:latin typeface="Aharoni" pitchFamily="2" charset="-79"/>
                <a:cs typeface="Aharoni" pitchFamily="2" charset="-79"/>
                <a:sym typeface="Wingdings" pitchFamily="2" charset="2"/>
              </a:rPr>
              <a:t>125</a:t>
            </a:r>
            <a:r>
              <a:rPr lang="en-US" sz="2000" dirty="0" smtClean="0">
                <a:solidFill>
                  <a:srgbClr val="0000FF"/>
                </a:solidFill>
                <a:latin typeface="Aharoni" pitchFamily="2" charset="-79"/>
                <a:cs typeface="Aharoni" pitchFamily="2" charset="-79"/>
                <a:sym typeface="Wingdings" pitchFamily="2" charset="2"/>
              </a:rPr>
              <a:t> </a:t>
            </a:r>
            <a:r>
              <a:rPr lang="en-US" sz="2000" dirty="0">
                <a:solidFill>
                  <a:srgbClr val="0000FF"/>
                </a:solidFill>
                <a:latin typeface="Aharoni" pitchFamily="2" charset="-79"/>
                <a:cs typeface="Aharoni" pitchFamily="2" charset="-79"/>
                <a:sym typeface="Wingdings" pitchFamily="2" charset="2"/>
              </a:rPr>
              <a:t>ml/min =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180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L / day</a:t>
            </a: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-US" sz="2000" dirty="0" smtClean="0">
                <a:solidFill>
                  <a:srgbClr val="0000FF"/>
                </a:solidFill>
                <a:latin typeface="Aharoni" pitchFamily="2" charset="-79"/>
                <a:cs typeface="Aharoni" pitchFamily="2" charset="-79"/>
              </a:rPr>
              <a:t>Urine </a:t>
            </a:r>
            <a:r>
              <a:rPr lang="en-US" sz="2000" dirty="0">
                <a:solidFill>
                  <a:srgbClr val="0000FF"/>
                </a:solidFill>
                <a:latin typeface="Aharoni" pitchFamily="2" charset="-79"/>
                <a:cs typeface="Aharoni" pitchFamily="2" charset="-79"/>
              </a:rPr>
              <a:t>Formation </a:t>
            </a:r>
            <a:r>
              <a:rPr lang="en-US" sz="2000" dirty="0" smtClean="0">
                <a:solidFill>
                  <a:srgbClr val="0000FF"/>
                </a:solidFill>
                <a:latin typeface="Aharoni" pitchFamily="2" charset="-79"/>
                <a:cs typeface="Aharoni" pitchFamily="2" charset="-79"/>
              </a:rPr>
              <a:t>Rate = </a:t>
            </a:r>
            <a:r>
              <a:rPr lang="en-US" sz="2000" dirty="0" smtClean="0">
                <a:solidFill>
                  <a:srgbClr val="3333FF"/>
                </a:solidFill>
                <a:latin typeface="Aharoni" pitchFamily="2" charset="-79"/>
                <a:cs typeface="Aharoni" pitchFamily="2" charset="-79"/>
              </a:rPr>
              <a:t>1 ml/min</a:t>
            </a:r>
            <a:r>
              <a:rPr lang="en-US" sz="2000" dirty="0">
                <a:solidFill>
                  <a:srgbClr val="3333FF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dirty="0" smtClean="0">
                <a:solidFill>
                  <a:srgbClr val="3333FF"/>
                </a:solidFill>
                <a:latin typeface="Aharoni" pitchFamily="2" charset="-79"/>
                <a:cs typeface="Aharoni" pitchFamily="2" charset="-79"/>
              </a:rPr>
              <a:t>=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1.5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L / day</a:t>
            </a: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0"/>
            <a:ext cx="9286875" cy="682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76200"/>
            <a:ext cx="7696200" cy="6634163"/>
          </a:xfrm>
          <a:prstGeom prst="rect">
            <a:avLst/>
          </a:prstGeom>
          <a:noFill/>
          <a:ln w="9525">
            <a:solidFill>
              <a:srgbClr val="3333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ChangeArrowheads="1"/>
          </p:cNvSpPr>
          <p:nvPr/>
        </p:nvSpPr>
        <p:spPr bwMode="auto">
          <a:xfrm>
            <a:off x="5143504" y="3786190"/>
            <a:ext cx="2500329" cy="707886"/>
          </a:xfrm>
          <a:prstGeom prst="rect">
            <a:avLst/>
          </a:prstGeom>
          <a:solidFill>
            <a:srgbClr val="E0F8B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Acid-base </a:t>
            </a:r>
            <a:endParaRPr lang="en-US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balance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0243" name="Rectangle 11"/>
          <p:cNvSpPr>
            <a:spLocks noChangeArrowheads="1"/>
          </p:cNvSpPr>
          <p:nvPr/>
        </p:nvSpPr>
        <p:spPr bwMode="auto">
          <a:xfrm>
            <a:off x="928662" y="4786322"/>
            <a:ext cx="6786610" cy="1631216"/>
          </a:xfrm>
          <a:prstGeom prst="rect">
            <a:avLst/>
          </a:prstGeom>
          <a:solidFill>
            <a:srgbClr val="E0F8B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Enzyme production &amp; Endocrinal role</a:t>
            </a:r>
          </a:p>
          <a:p>
            <a:r>
              <a:rPr lang="en-US" sz="2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haroni" pitchFamily="2" charset="-79"/>
              </a:rPr>
              <a:t>1-  Production of certain enzymes</a:t>
            </a:r>
            <a:r>
              <a:rPr lang="en-US" sz="2000" dirty="0" smtClean="0">
                <a:solidFill>
                  <a:srgbClr val="0033CC"/>
                </a:solidFill>
                <a:latin typeface="+mj-lt"/>
                <a:cs typeface="Aharoni" pitchFamily="2" charset="-79"/>
              </a:rPr>
              <a:t> </a:t>
            </a:r>
            <a:r>
              <a:rPr lang="en-US" sz="2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haroni" pitchFamily="2" charset="-79"/>
              </a:rPr>
              <a:t>(e.g. </a:t>
            </a:r>
            <a:r>
              <a:rPr lang="en-US" sz="2000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haroni" pitchFamily="2" charset="-79"/>
              </a:rPr>
              <a:t>renin</a:t>
            </a:r>
            <a:r>
              <a:rPr lang="en-US" sz="20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haroni" pitchFamily="2" charset="-79"/>
              </a:rPr>
              <a:t>) </a:t>
            </a:r>
            <a:endParaRPr lang="en-US" sz="2000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haroni" pitchFamily="2" charset="-79"/>
            </a:endParaRPr>
          </a:p>
          <a:p>
            <a:r>
              <a:rPr lang="en-US" sz="2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haroni" pitchFamily="2" charset="-79"/>
              </a:rPr>
              <a:t>2-  Endocrinal roles:</a:t>
            </a:r>
          </a:p>
          <a:p>
            <a:r>
              <a:rPr lang="en-US" sz="2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haroni" pitchFamily="2" charset="-79"/>
              </a:rPr>
              <a:t>     Activation of vitamin D </a:t>
            </a:r>
          </a:p>
          <a:p>
            <a:r>
              <a:rPr lang="en-US" sz="2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haroni" pitchFamily="2" charset="-79"/>
              </a:rPr>
              <a:t>     Production of erythropoietin</a:t>
            </a:r>
            <a:endParaRPr lang="en-US" sz="2000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haroni" pitchFamily="2" charset="-79"/>
            </a:endParaRPr>
          </a:p>
        </p:txBody>
      </p:sp>
      <p:sp>
        <p:nvSpPr>
          <p:cNvPr id="10244" name="Rectangle 15"/>
          <p:cNvSpPr>
            <a:spLocks noChangeArrowheads="1"/>
          </p:cNvSpPr>
          <p:nvPr/>
        </p:nvSpPr>
        <p:spPr bwMode="auto">
          <a:xfrm>
            <a:off x="5643570" y="2000240"/>
            <a:ext cx="3071834" cy="1538883"/>
          </a:xfrm>
          <a:prstGeom prst="rect">
            <a:avLst/>
          </a:prstGeom>
          <a:solidFill>
            <a:srgbClr val="E0F8BA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Excretion of Metabolic 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End Products </a:t>
            </a:r>
          </a:p>
          <a:p>
            <a:pPr algn="ctr"/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e.g. ammonia, urea, creatinine, uric acid &amp; some ‘foreign’ molecules as drugs</a:t>
            </a:r>
          </a:p>
        </p:txBody>
      </p:sp>
      <p:sp>
        <p:nvSpPr>
          <p:cNvPr id="10245" name="Line 17"/>
          <p:cNvSpPr>
            <a:spLocks noChangeShapeType="1"/>
          </p:cNvSpPr>
          <p:nvPr/>
        </p:nvSpPr>
        <p:spPr bwMode="auto">
          <a:xfrm flipH="1">
            <a:off x="2214546" y="1357298"/>
            <a:ext cx="1857388" cy="785818"/>
          </a:xfrm>
          <a:prstGeom prst="line">
            <a:avLst/>
          </a:prstGeom>
          <a:noFill/>
          <a:ln w="79375">
            <a:solidFill>
              <a:srgbClr val="3333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6" name="Line 18"/>
          <p:cNvSpPr>
            <a:spLocks noChangeShapeType="1"/>
          </p:cNvSpPr>
          <p:nvPr/>
        </p:nvSpPr>
        <p:spPr bwMode="auto">
          <a:xfrm>
            <a:off x="4071934" y="1357298"/>
            <a:ext cx="1571636" cy="714380"/>
          </a:xfrm>
          <a:prstGeom prst="line">
            <a:avLst/>
          </a:prstGeom>
          <a:noFill/>
          <a:ln w="79375">
            <a:solidFill>
              <a:srgbClr val="3333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7" name="Line 19"/>
          <p:cNvSpPr>
            <a:spLocks noChangeShapeType="1"/>
          </p:cNvSpPr>
          <p:nvPr/>
        </p:nvSpPr>
        <p:spPr bwMode="auto">
          <a:xfrm>
            <a:off x="4071934" y="1357298"/>
            <a:ext cx="1143008" cy="2571768"/>
          </a:xfrm>
          <a:prstGeom prst="line">
            <a:avLst/>
          </a:prstGeom>
          <a:noFill/>
          <a:ln w="79375">
            <a:solidFill>
              <a:srgbClr val="3333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Line 20"/>
          <p:cNvSpPr>
            <a:spLocks noChangeShapeType="1"/>
          </p:cNvSpPr>
          <p:nvPr/>
        </p:nvSpPr>
        <p:spPr bwMode="auto">
          <a:xfrm flipH="1">
            <a:off x="3000364" y="1357298"/>
            <a:ext cx="1071570" cy="2428892"/>
          </a:xfrm>
          <a:prstGeom prst="line">
            <a:avLst/>
          </a:prstGeom>
          <a:noFill/>
          <a:ln w="79375">
            <a:solidFill>
              <a:srgbClr val="3333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Line 22"/>
          <p:cNvSpPr>
            <a:spLocks noChangeShapeType="1"/>
          </p:cNvSpPr>
          <p:nvPr/>
        </p:nvSpPr>
        <p:spPr bwMode="auto">
          <a:xfrm flipH="1">
            <a:off x="4000492" y="1357298"/>
            <a:ext cx="45719" cy="3429024"/>
          </a:xfrm>
          <a:prstGeom prst="line">
            <a:avLst/>
          </a:prstGeom>
          <a:noFill/>
          <a:ln w="79375">
            <a:solidFill>
              <a:srgbClr val="3333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0" name="Rectangle 23"/>
          <p:cNvSpPr>
            <a:spLocks noChangeArrowheads="1"/>
          </p:cNvSpPr>
          <p:nvPr/>
        </p:nvSpPr>
        <p:spPr bwMode="auto">
          <a:xfrm>
            <a:off x="571472" y="3643314"/>
            <a:ext cx="2428892" cy="707886"/>
          </a:xfrm>
          <a:prstGeom prst="rect">
            <a:avLst/>
          </a:prstGeom>
          <a:solidFill>
            <a:srgbClr val="E0F8B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Metabolic </a:t>
            </a:r>
            <a:endParaRPr lang="en-US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Conversions</a:t>
            </a: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0251" name="Rectangle 24"/>
          <p:cNvSpPr>
            <a:spLocks noChangeArrowheads="1"/>
          </p:cNvSpPr>
          <p:nvPr/>
        </p:nvSpPr>
        <p:spPr bwMode="auto">
          <a:xfrm>
            <a:off x="214282" y="2071678"/>
            <a:ext cx="2071702" cy="1015663"/>
          </a:xfrm>
          <a:prstGeom prst="rect">
            <a:avLst/>
          </a:prstGeom>
          <a:solidFill>
            <a:srgbClr val="E0F8B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F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luids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&amp;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Electrolytes </a:t>
            </a: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Balance</a:t>
            </a:r>
          </a:p>
        </p:txBody>
      </p:sp>
      <p:sp>
        <p:nvSpPr>
          <p:cNvPr id="10252" name="Rectangle 2"/>
          <p:cNvSpPr>
            <a:spLocks noChangeArrowheads="1"/>
          </p:cNvSpPr>
          <p:nvPr/>
        </p:nvSpPr>
        <p:spPr bwMode="auto">
          <a:xfrm>
            <a:off x="785786" y="357166"/>
            <a:ext cx="7400948" cy="1000132"/>
          </a:xfrm>
          <a:prstGeom prst="rect">
            <a:avLst/>
          </a:prstGeom>
          <a:solidFill>
            <a:srgbClr val="E0F8BA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Metabolic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Functions of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t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he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Kidney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428604"/>
            <a:ext cx="4214842" cy="1325562"/>
          </a:xfrm>
          <a:solidFill>
            <a:srgbClr val="E0F8BA"/>
          </a:solidFill>
          <a:ln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1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Kidneys receive 25 % of </a:t>
            </a:r>
            <a:br>
              <a:rPr lang="en-US" sz="1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</a:br>
            <a:r>
              <a:rPr lang="en-US" sz="1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the cardiac output </a:t>
            </a:r>
            <a:br>
              <a:rPr lang="en-US" sz="1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</a:br>
            <a:r>
              <a:rPr lang="en-US" sz="1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&amp; 10 % of O</a:t>
            </a:r>
            <a:r>
              <a:rPr lang="en-US" sz="1800" b="1" baseline="-30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2</a:t>
            </a:r>
            <a:r>
              <a:rPr lang="en-US" sz="1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  consumption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28" y="1785926"/>
            <a:ext cx="2727071" cy="2714643"/>
          </a:xfrm>
          <a:prstGeom prst="rect">
            <a:avLst/>
          </a:prstGeom>
          <a:solidFill>
            <a:srgbClr val="E0F8BA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Oval 4"/>
          <p:cNvSpPr>
            <a:spLocks noChangeArrowheads="1"/>
          </p:cNvSpPr>
          <p:nvPr/>
        </p:nvSpPr>
        <p:spPr bwMode="auto">
          <a:xfrm>
            <a:off x="1714480" y="2071678"/>
            <a:ext cx="1000132" cy="928694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25% of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</a:t>
            </a:r>
          </a:p>
        </p:txBody>
      </p:sp>
      <p:sp>
        <p:nvSpPr>
          <p:cNvPr id="14341" name="Oval 5"/>
          <p:cNvSpPr>
            <a:spLocks noChangeArrowheads="1"/>
          </p:cNvSpPr>
          <p:nvPr/>
        </p:nvSpPr>
        <p:spPr bwMode="auto">
          <a:xfrm>
            <a:off x="6000760" y="1928802"/>
            <a:ext cx="1938334" cy="1714512"/>
          </a:xfrm>
          <a:prstGeom prst="ellipse">
            <a:avLst/>
          </a:prstGeom>
          <a:solidFill>
            <a:srgbClr val="E0F8B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body </a:t>
            </a:r>
          </a:p>
          <a:p>
            <a:pPr algn="ctr"/>
            <a:r>
              <a:rPr lang="en-US" sz="20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weight</a:t>
            </a:r>
          </a:p>
        </p:txBody>
      </p:sp>
      <p:sp>
        <p:nvSpPr>
          <p:cNvPr id="14342" name="Oval 8"/>
          <p:cNvSpPr>
            <a:spLocks noChangeArrowheads="1"/>
          </p:cNvSpPr>
          <p:nvPr/>
        </p:nvSpPr>
        <p:spPr bwMode="auto">
          <a:xfrm>
            <a:off x="6000760" y="271462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33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072066" y="571480"/>
            <a:ext cx="3757642" cy="1214438"/>
          </a:xfrm>
          <a:prstGeom prst="rect">
            <a:avLst/>
          </a:prstGeom>
          <a:solidFill>
            <a:srgbClr val="E0F8BA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Times New Roman" pitchFamily="18" charset="0"/>
              </a:rPr>
              <a:t>Kidney</a:t>
            </a:r>
            <a:r>
              <a:rPr kumimoji="0" lang="en-US" b="1" i="0" u="none" strike="noStrike" kern="0" cap="none" spc="0" normalizeH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Times New Roman" pitchFamily="18" charset="0"/>
              </a:rPr>
              <a:t>tissue represents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Times New Roman" pitchFamily="18" charset="0"/>
              </a:rPr>
              <a:t>less than 0.5% of the body weight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57158" y="5214950"/>
            <a:ext cx="8229600" cy="642942"/>
          </a:xfrm>
          <a:prstGeom prst="rect">
            <a:avLst/>
          </a:prstGeom>
          <a:solidFill>
            <a:srgbClr val="E0F8B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This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is required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for the synthesis of ATP needed to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reabsorb most of the solutes filtered through glomerular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membranes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1928794" y="2857496"/>
            <a:ext cx="357190" cy="2357454"/>
          </a:xfrm>
          <a:prstGeom prst="downArrow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500042"/>
            <a:ext cx="7329510" cy="2500330"/>
          </a:xfrm>
          <a:solidFill>
            <a:srgbClr val="E0F8BA"/>
          </a:solidFill>
          <a:ln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sz="28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Glycogen </a:t>
            </a:r>
            <a:br>
              <a:rPr lang="en-US" sz="28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Phosphocreatine</a:t>
            </a:r>
            <a:r>
              <a:rPr lang="en-US" sz="28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(CP)</a:t>
            </a:r>
            <a:br>
              <a:rPr lang="en-US" sz="28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Lipids</a:t>
            </a:r>
            <a:r>
              <a:rPr lang="en-US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</a:t>
            </a:r>
            <a:r>
              <a:rPr 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energy stores</a:t>
            </a:r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000100" y="4643446"/>
            <a:ext cx="7358114" cy="1785950"/>
          </a:xfrm>
          <a:solidFill>
            <a:srgbClr val="E0F8BA"/>
          </a:solidFill>
          <a:ln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buFontTx/>
              <a:buNone/>
            </a:pPr>
            <a:endParaRPr lang="en-US" sz="1000" b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 eaLnBrk="1" hangingPunct="1">
              <a:buFontTx/>
              <a:buNone/>
            </a:pPr>
            <a:r>
              <a:rPr lang="en-US" sz="24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kidney must get its energy requirement from</a:t>
            </a:r>
            <a:r>
              <a:rPr lang="en-US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</a:p>
          <a:p>
            <a:pPr algn="ctr" eaLnBrk="1" hangingPunct="1">
              <a:buFontTx/>
              <a:buNone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circulating fuel substrates </a:t>
            </a:r>
          </a:p>
          <a:p>
            <a:pPr algn="ctr" eaLnBrk="1" hangingPunct="1">
              <a:buFontTx/>
              <a:buNone/>
            </a:pPr>
            <a:r>
              <a:rPr lang="en-US" sz="28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(as glucose, fatty acids &amp; ketone bodies)</a:t>
            </a:r>
          </a:p>
        </p:txBody>
      </p:sp>
      <p:sp>
        <p:nvSpPr>
          <p:cNvPr id="16390" name="AutoShape 7"/>
          <p:cNvSpPr>
            <a:spLocks noChangeArrowheads="1"/>
          </p:cNvSpPr>
          <p:nvPr/>
        </p:nvSpPr>
        <p:spPr bwMode="auto">
          <a:xfrm>
            <a:off x="3571868" y="3000372"/>
            <a:ext cx="1981200" cy="1714512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E0F8B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2021</TotalTime>
  <Words>1204</Words>
  <Application>Microsoft Office PowerPoint</Application>
  <PresentationFormat>On-screen Show (4:3)</PresentationFormat>
  <Paragraphs>215</Paragraphs>
  <Slides>25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Default Design</vt:lpstr>
      <vt:lpstr>Slide 1</vt:lpstr>
      <vt:lpstr>Slide 2</vt:lpstr>
      <vt:lpstr>Slide 3</vt:lpstr>
      <vt:lpstr>Urine Formation</vt:lpstr>
      <vt:lpstr>Slide 5</vt:lpstr>
      <vt:lpstr>Slide 6</vt:lpstr>
      <vt:lpstr>Slide 7</vt:lpstr>
      <vt:lpstr>Kidneys receive 25 % of  the cardiac output  &amp; 10 % of O2  consumption</vt:lpstr>
      <vt:lpstr>Glycogen  Phosphocreatine (CP) Lipids are very low energy stores</vt:lpstr>
      <vt:lpstr>Substrates used by kidney  for energy production </vt:lpstr>
      <vt:lpstr>Slide 11</vt:lpstr>
      <vt:lpstr>Kidney  &amp; glucose homeostasis</vt:lpstr>
      <vt:lpstr>Hormonal control of  renal gluconeogenesis</vt:lpstr>
      <vt:lpstr>Kidney &amp; Glucose Metabolism in Fasting</vt:lpstr>
      <vt:lpstr>Lipid Metabolism in the Kidney</vt:lpstr>
      <vt:lpstr>Protein Metabolism in the Kidney</vt:lpstr>
      <vt:lpstr>Slide 17</vt:lpstr>
      <vt:lpstr>Ammonia metabolism   &amp; acid base balance  in the kidney</vt:lpstr>
      <vt:lpstr>Slide 19</vt:lpstr>
      <vt:lpstr>Production of Erythropoietin </vt:lpstr>
      <vt:lpstr>Activation of vitamin D  in  the Kidney</vt:lpstr>
      <vt:lpstr>Slide 22</vt:lpstr>
      <vt:lpstr>Role of the Kidney in Electrolytes Balance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</dc:creator>
  <cp:lastModifiedBy>ALWALY</cp:lastModifiedBy>
  <cp:revision>282</cp:revision>
  <dcterms:created xsi:type="dcterms:W3CDTF">2011-12-05T12:04:55Z</dcterms:created>
  <dcterms:modified xsi:type="dcterms:W3CDTF">2013-03-24T08:33:43Z</dcterms:modified>
</cp:coreProperties>
</file>